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4" r:id="rId18"/>
    <p:sldId id="275" r:id="rId19"/>
    <p:sldId id="276" r:id="rId20"/>
    <p:sldId id="277"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42" d="100"/>
          <a:sy n="42" d="100"/>
        </p:scale>
        <p:origin x="72" y="7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D941F5-3AD6-4701-B002-C0F89B4D8158}" type="datetimeFigureOut">
              <a:rPr lang="en-US" smtClean="0"/>
              <a:t>8/18/2014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BA94AF-3A34-4FE1-8C2D-0E5A8772F869}" type="slidenum">
              <a:rPr lang="en-US" smtClean="0"/>
              <a:t>‹#›</a:t>
            </a:fld>
            <a:endParaRPr lang="en-US"/>
          </a:p>
        </p:txBody>
      </p:sp>
    </p:spTree>
    <p:extLst>
      <p:ext uri="{BB962C8B-B14F-4D97-AF65-F5344CB8AC3E}">
        <p14:creationId xmlns:p14="http://schemas.microsoft.com/office/powerpoint/2010/main" val="664859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defRPr>
            </a:lvl9pPr>
          </a:lstStyle>
          <a:p>
            <a:fld id="{366D876D-C6E3-497F-BF68-60E462D6CBE9}" type="slidenum">
              <a:rPr lang="en-US" altLang="en-US" sz="1200"/>
              <a:pPr/>
              <a:t>2</a:t>
            </a:fld>
            <a:endParaRPr lang="en-US" alt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31372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defRPr>
            </a:lvl9pPr>
          </a:lstStyle>
          <a:p>
            <a:fld id="{805B5541-AD32-4A87-9FC2-8CCA1CF931DA}" type="slidenum">
              <a:rPr lang="en-US" altLang="en-US" sz="1200"/>
              <a:pPr/>
              <a:t>3</a:t>
            </a:fld>
            <a:endParaRPr lang="en-US" alt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893934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defRPr>
            </a:lvl9pPr>
          </a:lstStyle>
          <a:p>
            <a:fld id="{7CA0615E-527B-4A69-AA54-828516222971}" type="slidenum">
              <a:rPr lang="en-US" altLang="en-US" sz="1200"/>
              <a:pPr/>
              <a:t>4</a:t>
            </a:fld>
            <a:endParaRPr lang="en-US" alt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931752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defRPr>
            </a:lvl9pPr>
          </a:lstStyle>
          <a:p>
            <a:fld id="{E8E66633-AB98-46B4-8D23-93DF1F0E7ADE}" type="slidenum">
              <a:rPr lang="en-US" altLang="en-US" sz="1200"/>
              <a:pPr/>
              <a:t>5</a:t>
            </a:fld>
            <a:endParaRPr lang="en-US" alt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931253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A4835C0-2D32-46FC-ACC3-9ABAFD55744D}" type="datetimeFigureOut">
              <a:rPr lang="en-US" smtClean="0"/>
              <a:t>8/18/2014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0A6FE-5E42-4F65-BF56-8168307B0B51}" type="slidenum">
              <a:rPr lang="en-US" smtClean="0"/>
              <a:t>‹#›</a:t>
            </a:fld>
            <a:endParaRPr lang="en-US"/>
          </a:p>
        </p:txBody>
      </p:sp>
    </p:spTree>
    <p:extLst>
      <p:ext uri="{BB962C8B-B14F-4D97-AF65-F5344CB8AC3E}">
        <p14:creationId xmlns:p14="http://schemas.microsoft.com/office/powerpoint/2010/main" val="312020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4835C0-2D32-46FC-ACC3-9ABAFD55744D}" type="datetimeFigureOut">
              <a:rPr lang="en-US" smtClean="0"/>
              <a:t>8/18/2014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0A6FE-5E42-4F65-BF56-8168307B0B51}" type="slidenum">
              <a:rPr lang="en-US" smtClean="0"/>
              <a:t>‹#›</a:t>
            </a:fld>
            <a:endParaRPr lang="en-US"/>
          </a:p>
        </p:txBody>
      </p:sp>
    </p:spTree>
    <p:extLst>
      <p:ext uri="{BB962C8B-B14F-4D97-AF65-F5344CB8AC3E}">
        <p14:creationId xmlns:p14="http://schemas.microsoft.com/office/powerpoint/2010/main" val="850806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4835C0-2D32-46FC-ACC3-9ABAFD55744D}" type="datetimeFigureOut">
              <a:rPr lang="en-US" smtClean="0"/>
              <a:t>8/18/2014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0A6FE-5E42-4F65-BF56-8168307B0B51}"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09968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4835C0-2D32-46FC-ACC3-9ABAFD55744D}" type="datetimeFigureOut">
              <a:rPr lang="en-US" smtClean="0"/>
              <a:t>8/18/2014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0A6FE-5E42-4F65-BF56-8168307B0B51}" type="slidenum">
              <a:rPr lang="en-US" smtClean="0"/>
              <a:t>‹#›</a:t>
            </a:fld>
            <a:endParaRPr lang="en-US"/>
          </a:p>
        </p:txBody>
      </p:sp>
    </p:spTree>
    <p:extLst>
      <p:ext uri="{BB962C8B-B14F-4D97-AF65-F5344CB8AC3E}">
        <p14:creationId xmlns:p14="http://schemas.microsoft.com/office/powerpoint/2010/main" val="1820139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4835C0-2D32-46FC-ACC3-9ABAFD55744D}" type="datetimeFigureOut">
              <a:rPr lang="en-US" smtClean="0"/>
              <a:t>8/18/2014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0A6FE-5E42-4F65-BF56-8168307B0B5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39073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4835C0-2D32-46FC-ACC3-9ABAFD55744D}" type="datetimeFigureOut">
              <a:rPr lang="en-US" smtClean="0"/>
              <a:t>8/18/2014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0A6FE-5E42-4F65-BF56-8168307B0B51}" type="slidenum">
              <a:rPr lang="en-US" smtClean="0"/>
              <a:t>‹#›</a:t>
            </a:fld>
            <a:endParaRPr lang="en-US"/>
          </a:p>
        </p:txBody>
      </p:sp>
    </p:spTree>
    <p:extLst>
      <p:ext uri="{BB962C8B-B14F-4D97-AF65-F5344CB8AC3E}">
        <p14:creationId xmlns:p14="http://schemas.microsoft.com/office/powerpoint/2010/main" val="2804337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4835C0-2D32-46FC-ACC3-9ABAFD55744D}" type="datetimeFigureOut">
              <a:rPr lang="en-US" smtClean="0"/>
              <a:t>8/18/2014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0A6FE-5E42-4F65-BF56-8168307B0B51}" type="slidenum">
              <a:rPr lang="en-US" smtClean="0"/>
              <a:t>‹#›</a:t>
            </a:fld>
            <a:endParaRPr lang="en-US"/>
          </a:p>
        </p:txBody>
      </p:sp>
    </p:spTree>
    <p:extLst>
      <p:ext uri="{BB962C8B-B14F-4D97-AF65-F5344CB8AC3E}">
        <p14:creationId xmlns:p14="http://schemas.microsoft.com/office/powerpoint/2010/main" val="2314050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4835C0-2D32-46FC-ACC3-9ABAFD55744D}" type="datetimeFigureOut">
              <a:rPr lang="en-US" smtClean="0"/>
              <a:t>8/18/2014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0A6FE-5E42-4F65-BF56-8168307B0B51}" type="slidenum">
              <a:rPr lang="en-US" smtClean="0"/>
              <a:t>‹#›</a:t>
            </a:fld>
            <a:endParaRPr lang="en-US"/>
          </a:p>
        </p:txBody>
      </p:sp>
    </p:spTree>
    <p:extLst>
      <p:ext uri="{BB962C8B-B14F-4D97-AF65-F5344CB8AC3E}">
        <p14:creationId xmlns:p14="http://schemas.microsoft.com/office/powerpoint/2010/main" val="601155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4835C0-2D32-46FC-ACC3-9ABAFD55744D}" type="datetimeFigureOut">
              <a:rPr lang="en-US" smtClean="0"/>
              <a:t>8/18/2014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0A6FE-5E42-4F65-BF56-8168307B0B51}" type="slidenum">
              <a:rPr lang="en-US" smtClean="0"/>
              <a:t>‹#›</a:t>
            </a:fld>
            <a:endParaRPr lang="en-US"/>
          </a:p>
        </p:txBody>
      </p:sp>
    </p:spTree>
    <p:extLst>
      <p:ext uri="{BB962C8B-B14F-4D97-AF65-F5344CB8AC3E}">
        <p14:creationId xmlns:p14="http://schemas.microsoft.com/office/powerpoint/2010/main" val="862592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4835C0-2D32-46FC-ACC3-9ABAFD55744D}" type="datetimeFigureOut">
              <a:rPr lang="en-US" smtClean="0"/>
              <a:t>8/18/2014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0A6FE-5E42-4F65-BF56-8168307B0B51}" type="slidenum">
              <a:rPr lang="en-US" smtClean="0"/>
              <a:t>‹#›</a:t>
            </a:fld>
            <a:endParaRPr lang="en-US"/>
          </a:p>
        </p:txBody>
      </p:sp>
    </p:spTree>
    <p:extLst>
      <p:ext uri="{BB962C8B-B14F-4D97-AF65-F5344CB8AC3E}">
        <p14:creationId xmlns:p14="http://schemas.microsoft.com/office/powerpoint/2010/main" val="1588903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A4835C0-2D32-46FC-ACC3-9ABAFD55744D}" type="datetimeFigureOut">
              <a:rPr lang="en-US" smtClean="0"/>
              <a:t>8/18/2014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D0A6FE-5E42-4F65-BF56-8168307B0B51}" type="slidenum">
              <a:rPr lang="en-US" smtClean="0"/>
              <a:t>‹#›</a:t>
            </a:fld>
            <a:endParaRPr lang="en-US"/>
          </a:p>
        </p:txBody>
      </p:sp>
    </p:spTree>
    <p:extLst>
      <p:ext uri="{BB962C8B-B14F-4D97-AF65-F5344CB8AC3E}">
        <p14:creationId xmlns:p14="http://schemas.microsoft.com/office/powerpoint/2010/main" val="1876917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A4835C0-2D32-46FC-ACC3-9ABAFD55744D}" type="datetimeFigureOut">
              <a:rPr lang="en-US" smtClean="0"/>
              <a:t>8/18/2014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D0A6FE-5E42-4F65-BF56-8168307B0B51}" type="slidenum">
              <a:rPr lang="en-US" smtClean="0"/>
              <a:t>‹#›</a:t>
            </a:fld>
            <a:endParaRPr lang="en-US"/>
          </a:p>
        </p:txBody>
      </p:sp>
    </p:spTree>
    <p:extLst>
      <p:ext uri="{BB962C8B-B14F-4D97-AF65-F5344CB8AC3E}">
        <p14:creationId xmlns:p14="http://schemas.microsoft.com/office/powerpoint/2010/main" val="1084801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A4835C0-2D32-46FC-ACC3-9ABAFD55744D}" type="datetimeFigureOut">
              <a:rPr lang="en-US" smtClean="0"/>
              <a:t>8/18/2014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D0A6FE-5E42-4F65-BF56-8168307B0B51}" type="slidenum">
              <a:rPr lang="en-US" smtClean="0"/>
              <a:t>‹#›</a:t>
            </a:fld>
            <a:endParaRPr lang="en-US"/>
          </a:p>
        </p:txBody>
      </p:sp>
    </p:spTree>
    <p:extLst>
      <p:ext uri="{BB962C8B-B14F-4D97-AF65-F5344CB8AC3E}">
        <p14:creationId xmlns:p14="http://schemas.microsoft.com/office/powerpoint/2010/main" val="1858431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835C0-2D32-46FC-ACC3-9ABAFD55744D}" type="datetimeFigureOut">
              <a:rPr lang="en-US" smtClean="0"/>
              <a:t>8/18/2014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D0A6FE-5E42-4F65-BF56-8168307B0B51}" type="slidenum">
              <a:rPr lang="en-US" smtClean="0"/>
              <a:t>‹#›</a:t>
            </a:fld>
            <a:endParaRPr lang="en-US"/>
          </a:p>
        </p:txBody>
      </p:sp>
    </p:spTree>
    <p:extLst>
      <p:ext uri="{BB962C8B-B14F-4D97-AF65-F5344CB8AC3E}">
        <p14:creationId xmlns:p14="http://schemas.microsoft.com/office/powerpoint/2010/main" val="4275303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4835C0-2D32-46FC-ACC3-9ABAFD55744D}" type="datetimeFigureOut">
              <a:rPr lang="en-US" smtClean="0"/>
              <a:t>8/18/2014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D0A6FE-5E42-4F65-BF56-8168307B0B51}" type="slidenum">
              <a:rPr lang="en-US" smtClean="0"/>
              <a:t>‹#›</a:t>
            </a:fld>
            <a:endParaRPr lang="en-US"/>
          </a:p>
        </p:txBody>
      </p:sp>
    </p:spTree>
    <p:extLst>
      <p:ext uri="{BB962C8B-B14F-4D97-AF65-F5344CB8AC3E}">
        <p14:creationId xmlns:p14="http://schemas.microsoft.com/office/powerpoint/2010/main" val="182209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4835C0-2D32-46FC-ACC3-9ABAFD55744D}" type="datetimeFigureOut">
              <a:rPr lang="en-US" smtClean="0"/>
              <a:t>8/18/2014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D0A6FE-5E42-4F65-BF56-8168307B0B51}" type="slidenum">
              <a:rPr lang="en-US" smtClean="0"/>
              <a:t>‹#›</a:t>
            </a:fld>
            <a:endParaRPr lang="en-US"/>
          </a:p>
        </p:txBody>
      </p:sp>
    </p:spTree>
    <p:extLst>
      <p:ext uri="{BB962C8B-B14F-4D97-AF65-F5344CB8AC3E}">
        <p14:creationId xmlns:p14="http://schemas.microsoft.com/office/powerpoint/2010/main" val="1526092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A4835C0-2D32-46FC-ACC3-9ABAFD55744D}" type="datetimeFigureOut">
              <a:rPr lang="en-US" smtClean="0"/>
              <a:t>8/18/2014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9D0A6FE-5E42-4F65-BF56-8168307B0B51}" type="slidenum">
              <a:rPr lang="en-US" smtClean="0"/>
              <a:t>‹#›</a:t>
            </a:fld>
            <a:endParaRPr lang="en-US"/>
          </a:p>
        </p:txBody>
      </p:sp>
    </p:spTree>
    <p:extLst>
      <p:ext uri="{BB962C8B-B14F-4D97-AF65-F5344CB8AC3E}">
        <p14:creationId xmlns:p14="http://schemas.microsoft.com/office/powerpoint/2010/main" val="15674519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History of Forensic Science</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46719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Anthropometry</a:t>
            </a:r>
            <a:endParaRPr lang="en-US" dirty="0"/>
          </a:p>
        </p:txBody>
      </p:sp>
      <p:sp>
        <p:nvSpPr>
          <p:cNvPr id="3" name="Content Placeholder 2"/>
          <p:cNvSpPr>
            <a:spLocks noGrp="1"/>
          </p:cNvSpPr>
          <p:nvPr>
            <p:ph idx="1"/>
          </p:nvPr>
        </p:nvSpPr>
        <p:spPr>
          <a:xfrm>
            <a:off x="494454" y="1451929"/>
            <a:ext cx="5883486" cy="3880773"/>
          </a:xfrm>
        </p:spPr>
        <p:txBody>
          <a:bodyPr>
            <a:normAutofit/>
          </a:bodyPr>
          <a:lstStyle/>
          <a:p>
            <a:endParaRPr lang="en-US" sz="2400" dirty="0"/>
          </a:p>
          <a:p>
            <a:endParaRPr lang="en-US" sz="2400" dirty="0"/>
          </a:p>
          <a:p>
            <a:r>
              <a:rPr lang="en-US" sz="2400" dirty="0" smtClean="0"/>
              <a:t>The </a:t>
            </a:r>
            <a:r>
              <a:rPr lang="en-US" sz="2400" dirty="0" err="1"/>
              <a:t>Bertillion</a:t>
            </a:r>
            <a:r>
              <a:rPr lang="en-US" sz="2400" dirty="0"/>
              <a:t> system relied on a detailed description and measurement of the </a:t>
            </a:r>
            <a:r>
              <a:rPr lang="en-US" sz="2400" dirty="0" smtClean="0"/>
              <a:t>subject.</a:t>
            </a:r>
          </a:p>
          <a:p>
            <a:r>
              <a:rPr lang="en-US" sz="2400" dirty="0" smtClean="0"/>
              <a:t>Eleven </a:t>
            </a:r>
            <a:r>
              <a:rPr lang="en-US" sz="2400" dirty="0"/>
              <a:t>measurements were </a:t>
            </a:r>
            <a:r>
              <a:rPr lang="en-US" sz="2400" dirty="0" smtClean="0"/>
              <a:t>necessary.</a:t>
            </a:r>
          </a:p>
          <a:p>
            <a:r>
              <a:rPr lang="en-US" sz="2400" dirty="0" smtClean="0"/>
              <a:t>These </a:t>
            </a:r>
            <a:r>
              <a:rPr lang="en-US" sz="2400" dirty="0"/>
              <a:t>included height, reach, width of head, and length of foot.</a:t>
            </a:r>
            <a:endParaRPr lang="en-US" sz="2400" dirty="0"/>
          </a:p>
        </p:txBody>
      </p:sp>
      <p:pic>
        <p:nvPicPr>
          <p:cNvPr id="4" name="Picture 3"/>
          <p:cNvPicPr>
            <a:picLocks noChangeAspect="1"/>
          </p:cNvPicPr>
          <p:nvPr/>
        </p:nvPicPr>
        <p:blipFill>
          <a:blip r:embed="rId2"/>
          <a:stretch>
            <a:fillRect/>
          </a:stretch>
        </p:blipFill>
        <p:spPr>
          <a:xfrm>
            <a:off x="7106280" y="190513"/>
            <a:ext cx="4552320" cy="5937969"/>
          </a:xfrm>
          <a:prstGeom prst="rect">
            <a:avLst/>
          </a:prstGeom>
        </p:spPr>
      </p:pic>
    </p:spTree>
    <p:extLst>
      <p:ext uri="{BB962C8B-B14F-4D97-AF65-F5344CB8AC3E}">
        <p14:creationId xmlns:p14="http://schemas.microsoft.com/office/powerpoint/2010/main" val="952417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Will </a:t>
            </a:r>
            <a:r>
              <a:rPr lang="en-US" b="1" dirty="0" smtClean="0"/>
              <a:t>West/William </a:t>
            </a:r>
            <a:r>
              <a:rPr lang="en-US" b="1" dirty="0"/>
              <a:t>West</a:t>
            </a:r>
            <a:br>
              <a:rPr lang="en-US" b="1" dirty="0"/>
            </a:br>
            <a:endParaRPr lang="en-US" dirty="0"/>
          </a:p>
        </p:txBody>
      </p:sp>
      <p:sp>
        <p:nvSpPr>
          <p:cNvPr id="3" name="Content Placeholder 2"/>
          <p:cNvSpPr>
            <a:spLocks noGrp="1"/>
          </p:cNvSpPr>
          <p:nvPr>
            <p:ph idx="1"/>
          </p:nvPr>
        </p:nvSpPr>
        <p:spPr>
          <a:xfrm>
            <a:off x="517314" y="1097164"/>
            <a:ext cx="8596668" cy="3880773"/>
          </a:xfrm>
        </p:spPr>
        <p:txBody>
          <a:bodyPr/>
          <a:lstStyle/>
          <a:p>
            <a:endParaRPr lang="en-US" dirty="0"/>
          </a:p>
          <a:p>
            <a:endParaRPr lang="en-US" dirty="0"/>
          </a:p>
          <a:p>
            <a:r>
              <a:rPr lang="en-US" dirty="0" smtClean="0"/>
              <a:t>The </a:t>
            </a:r>
            <a:r>
              <a:rPr lang="en-US" dirty="0"/>
              <a:t>down fall of Anthropometry occurred in 1903 at Leavenworth Federal Prison. A prisoner named Will West was brought to the prison and had his measurements taken. His measurements matched a prisoner already in the prison named William West. Despite the system there was no way to tell the two apart. The only noticeable difference between the two men was their fingerprints. Thus </a:t>
            </a:r>
            <a:r>
              <a:rPr lang="en-US" dirty="0" smtClean="0"/>
              <a:t>Anthropometry </a:t>
            </a:r>
            <a:r>
              <a:rPr lang="en-US" dirty="0"/>
              <a:t>was abandoned and the fingerprint (Henry) system was adopted.</a:t>
            </a:r>
            <a:endParaRPr lang="en-US" dirty="0"/>
          </a:p>
        </p:txBody>
      </p:sp>
      <p:pic>
        <p:nvPicPr>
          <p:cNvPr id="4" name="Picture 3"/>
          <p:cNvPicPr>
            <a:picLocks noChangeAspect="1"/>
          </p:cNvPicPr>
          <p:nvPr/>
        </p:nvPicPr>
        <p:blipFill>
          <a:blip r:embed="rId2"/>
          <a:stretch>
            <a:fillRect/>
          </a:stretch>
        </p:blipFill>
        <p:spPr>
          <a:xfrm>
            <a:off x="2018582" y="4116760"/>
            <a:ext cx="9404476" cy="2697481"/>
          </a:xfrm>
          <a:prstGeom prst="rect">
            <a:avLst/>
          </a:prstGeom>
        </p:spPr>
      </p:pic>
    </p:spTree>
    <p:extLst>
      <p:ext uri="{BB962C8B-B14F-4D97-AF65-F5344CB8AC3E}">
        <p14:creationId xmlns:p14="http://schemas.microsoft.com/office/powerpoint/2010/main" val="36318338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Francis) Galton (</a:t>
            </a:r>
            <a:r>
              <a:rPr lang="en-US" dirty="0" smtClean="0"/>
              <a:t>1822-1911)</a:t>
            </a:r>
            <a:endParaRPr lang="en-US" dirty="0"/>
          </a:p>
        </p:txBody>
      </p:sp>
      <p:sp>
        <p:nvSpPr>
          <p:cNvPr id="3" name="Content Placeholder 2"/>
          <p:cNvSpPr>
            <a:spLocks noGrp="1"/>
          </p:cNvSpPr>
          <p:nvPr>
            <p:ph idx="1"/>
          </p:nvPr>
        </p:nvSpPr>
        <p:spPr>
          <a:xfrm>
            <a:off x="677334" y="2160589"/>
            <a:ext cx="6615006" cy="3880773"/>
          </a:xfrm>
        </p:spPr>
        <p:txBody>
          <a:bodyPr>
            <a:normAutofit/>
          </a:bodyPr>
          <a:lstStyle/>
          <a:p>
            <a:endParaRPr lang="en-US" sz="2400" dirty="0"/>
          </a:p>
          <a:p>
            <a:endParaRPr lang="en-US" sz="2400" dirty="0"/>
          </a:p>
          <a:p>
            <a:r>
              <a:rPr lang="en-US" sz="2400" dirty="0" smtClean="0"/>
              <a:t>British Scientist.</a:t>
            </a:r>
          </a:p>
          <a:p>
            <a:r>
              <a:rPr lang="en-US" sz="2400" dirty="0" smtClean="0"/>
              <a:t>1892 </a:t>
            </a:r>
            <a:r>
              <a:rPr lang="en-US" sz="2400" dirty="0"/>
              <a:t>published the book “</a:t>
            </a:r>
            <a:r>
              <a:rPr lang="en-US" sz="2400" i="1" dirty="0"/>
              <a:t>Finger </a:t>
            </a:r>
            <a:r>
              <a:rPr lang="en-US" sz="2400" i="1" dirty="0" err="1"/>
              <a:t>Prints”</a:t>
            </a:r>
            <a:r>
              <a:rPr lang="en-US" sz="2400" dirty="0" err="1"/>
              <a:t>which</a:t>
            </a:r>
            <a:r>
              <a:rPr lang="en-US" sz="2400" dirty="0"/>
              <a:t> contained the 1ststatistical proof supporting the uniqueness of </a:t>
            </a:r>
            <a:r>
              <a:rPr lang="en-US" sz="2400" dirty="0" smtClean="0"/>
              <a:t>fingerprints.</a:t>
            </a:r>
          </a:p>
          <a:p>
            <a:r>
              <a:rPr lang="en-US" sz="2400" dirty="0" smtClean="0"/>
              <a:t>Laid </a:t>
            </a:r>
            <a:r>
              <a:rPr lang="en-US" sz="2400" dirty="0"/>
              <a:t>the foundation of modern fingerprints.</a:t>
            </a:r>
            <a:endParaRPr lang="en-US" sz="2400" dirty="0"/>
          </a:p>
        </p:txBody>
      </p:sp>
      <p:pic>
        <p:nvPicPr>
          <p:cNvPr id="5" name="Picture 4"/>
          <p:cNvPicPr>
            <a:picLocks noChangeAspect="1"/>
          </p:cNvPicPr>
          <p:nvPr/>
        </p:nvPicPr>
        <p:blipFill>
          <a:blip r:embed="rId2"/>
          <a:stretch>
            <a:fillRect/>
          </a:stretch>
        </p:blipFill>
        <p:spPr>
          <a:xfrm>
            <a:off x="8138160" y="2042290"/>
            <a:ext cx="3241246" cy="4117370"/>
          </a:xfrm>
          <a:prstGeom prst="rect">
            <a:avLst/>
          </a:prstGeom>
        </p:spPr>
      </p:pic>
    </p:spTree>
    <p:extLst>
      <p:ext uri="{BB962C8B-B14F-4D97-AF65-F5344CB8AC3E}">
        <p14:creationId xmlns:p14="http://schemas.microsoft.com/office/powerpoint/2010/main" val="3947342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Karl Landsteiner (1868-1943</a:t>
            </a:r>
            <a:r>
              <a:rPr lang="en-US" dirty="0" smtClean="0"/>
              <a:t>)</a:t>
            </a:r>
            <a:endParaRPr lang="en-US" dirty="0"/>
          </a:p>
        </p:txBody>
      </p:sp>
      <p:sp>
        <p:nvSpPr>
          <p:cNvPr id="3" name="Content Placeholder 2"/>
          <p:cNvSpPr>
            <a:spLocks noGrp="1"/>
          </p:cNvSpPr>
          <p:nvPr>
            <p:ph idx="1"/>
          </p:nvPr>
        </p:nvSpPr>
        <p:spPr/>
        <p:txBody>
          <a:bodyPr>
            <a:noAutofit/>
          </a:bodyPr>
          <a:lstStyle/>
          <a:p>
            <a:pPr marL="0" indent="0">
              <a:buNone/>
            </a:pPr>
            <a:endParaRPr lang="en-US" sz="2800" dirty="0"/>
          </a:p>
          <a:p>
            <a:r>
              <a:rPr lang="en-US" sz="2800" dirty="0" smtClean="0"/>
              <a:t>Austrian </a:t>
            </a:r>
            <a:r>
              <a:rPr lang="en-US" sz="2800" dirty="0"/>
              <a:t>who immigrated to the </a:t>
            </a:r>
            <a:r>
              <a:rPr lang="en-US" sz="2800" dirty="0" smtClean="0"/>
              <a:t>U.S.</a:t>
            </a:r>
          </a:p>
          <a:p>
            <a:r>
              <a:rPr lang="en-US" sz="2800" dirty="0" smtClean="0"/>
              <a:t>1901 </a:t>
            </a:r>
            <a:r>
              <a:rPr lang="en-US" sz="2800" dirty="0"/>
              <a:t>Discovered human blood could be grouped into different categories (A, B, AB and O</a:t>
            </a:r>
            <a:r>
              <a:rPr lang="en-US" sz="2800" dirty="0" smtClean="0"/>
              <a:t>).</a:t>
            </a:r>
          </a:p>
          <a:p>
            <a:r>
              <a:rPr lang="en-US" sz="2800" dirty="0" smtClean="0"/>
              <a:t>1930 </a:t>
            </a:r>
            <a:r>
              <a:rPr lang="en-US" sz="2800" dirty="0"/>
              <a:t>Won Nobel </a:t>
            </a:r>
            <a:r>
              <a:rPr lang="en-US" sz="2800" dirty="0" smtClean="0"/>
              <a:t>Prize.</a:t>
            </a:r>
          </a:p>
          <a:p>
            <a:r>
              <a:rPr lang="en-US" sz="2800" dirty="0" smtClean="0"/>
              <a:t>1940 </a:t>
            </a:r>
            <a:r>
              <a:rPr lang="en-US" sz="2800" dirty="0"/>
              <a:t>helped to discover the Rh factor in human blood.</a:t>
            </a:r>
            <a:endParaRPr lang="en-US" sz="2800" dirty="0"/>
          </a:p>
        </p:txBody>
      </p:sp>
      <p:pic>
        <p:nvPicPr>
          <p:cNvPr id="4" name="Picture 3"/>
          <p:cNvPicPr>
            <a:picLocks noChangeAspect="1"/>
          </p:cNvPicPr>
          <p:nvPr/>
        </p:nvPicPr>
        <p:blipFill>
          <a:blip r:embed="rId2"/>
          <a:stretch>
            <a:fillRect/>
          </a:stretch>
        </p:blipFill>
        <p:spPr>
          <a:xfrm>
            <a:off x="9618785" y="3222950"/>
            <a:ext cx="1778390" cy="2515219"/>
          </a:xfrm>
          <a:prstGeom prst="rect">
            <a:avLst/>
          </a:prstGeom>
        </p:spPr>
      </p:pic>
    </p:spTree>
    <p:extLst>
      <p:ext uri="{BB962C8B-B14F-4D97-AF65-F5344CB8AC3E}">
        <p14:creationId xmlns:p14="http://schemas.microsoft.com/office/powerpoint/2010/main" val="14065902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Leone Lattes (1887-1954)</a:t>
            </a:r>
            <a:br>
              <a:rPr lang="en-US" dirty="0"/>
            </a:br>
            <a:endParaRPr lang="en-US" dirty="0"/>
          </a:p>
        </p:txBody>
      </p:sp>
      <p:sp>
        <p:nvSpPr>
          <p:cNvPr id="3" name="Content Placeholder 2"/>
          <p:cNvSpPr>
            <a:spLocks noGrp="1"/>
          </p:cNvSpPr>
          <p:nvPr>
            <p:ph idx="1"/>
          </p:nvPr>
        </p:nvSpPr>
        <p:spPr>
          <a:xfrm>
            <a:off x="494454" y="1930400"/>
            <a:ext cx="6797886" cy="3880773"/>
          </a:xfrm>
        </p:spPr>
        <p:txBody>
          <a:bodyPr>
            <a:normAutofit/>
          </a:bodyPr>
          <a:lstStyle/>
          <a:p>
            <a:endParaRPr lang="en-US" sz="2400" dirty="0"/>
          </a:p>
          <a:p>
            <a:endParaRPr lang="en-US" sz="2400" dirty="0"/>
          </a:p>
          <a:p>
            <a:endParaRPr lang="en-US" sz="2400" dirty="0"/>
          </a:p>
          <a:p>
            <a:r>
              <a:rPr lang="en-US" sz="2400" dirty="0" smtClean="0"/>
              <a:t>Italian </a:t>
            </a:r>
            <a:r>
              <a:rPr lang="en-US" sz="2400" dirty="0"/>
              <a:t>Scientist</a:t>
            </a:r>
          </a:p>
          <a:p>
            <a:r>
              <a:rPr lang="en-US" sz="2400" dirty="0" smtClean="0"/>
              <a:t>1915 </a:t>
            </a:r>
            <a:r>
              <a:rPr lang="en-US" sz="2400" dirty="0"/>
              <a:t>devised a procedure by which dried bloodstains could be grouped as A, B, AB or O</a:t>
            </a:r>
          </a:p>
          <a:p>
            <a:r>
              <a:rPr lang="en-US" sz="2400" dirty="0" smtClean="0"/>
              <a:t>His </a:t>
            </a:r>
            <a:r>
              <a:rPr lang="en-US" sz="2400" dirty="0"/>
              <a:t>procedure is still used today by some forensic scientists</a:t>
            </a:r>
          </a:p>
          <a:p>
            <a:endParaRPr lang="en-US" sz="2400" dirty="0"/>
          </a:p>
        </p:txBody>
      </p:sp>
      <p:pic>
        <p:nvPicPr>
          <p:cNvPr id="4" name="Picture 3"/>
          <p:cNvPicPr>
            <a:picLocks noChangeAspect="1"/>
          </p:cNvPicPr>
          <p:nvPr/>
        </p:nvPicPr>
        <p:blipFill>
          <a:blip r:embed="rId2"/>
          <a:stretch>
            <a:fillRect/>
          </a:stretch>
        </p:blipFill>
        <p:spPr>
          <a:xfrm>
            <a:off x="8335789" y="1270000"/>
            <a:ext cx="3437111" cy="4466500"/>
          </a:xfrm>
          <a:prstGeom prst="rect">
            <a:avLst/>
          </a:prstGeom>
        </p:spPr>
      </p:pic>
    </p:spTree>
    <p:extLst>
      <p:ext uri="{BB962C8B-B14F-4D97-AF65-F5344CB8AC3E}">
        <p14:creationId xmlns:p14="http://schemas.microsoft.com/office/powerpoint/2010/main" val="33085908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Calvin Goddard (1891-1955)</a:t>
            </a:r>
            <a:br>
              <a:rPr lang="en-US" dirty="0"/>
            </a:br>
            <a:endParaRPr lang="en-US" dirty="0"/>
          </a:p>
        </p:txBody>
      </p:sp>
      <p:sp>
        <p:nvSpPr>
          <p:cNvPr id="3" name="Content Placeholder 2"/>
          <p:cNvSpPr>
            <a:spLocks noGrp="1"/>
          </p:cNvSpPr>
          <p:nvPr>
            <p:ph idx="1"/>
          </p:nvPr>
        </p:nvSpPr>
        <p:spPr/>
        <p:txBody>
          <a:bodyPr>
            <a:normAutofit/>
          </a:bodyPr>
          <a:lstStyle/>
          <a:p>
            <a:endParaRPr lang="en-US" sz="2400" dirty="0"/>
          </a:p>
          <a:p>
            <a:endParaRPr lang="en-US" sz="2400" dirty="0"/>
          </a:p>
          <a:p>
            <a:endParaRPr lang="en-US" sz="2400" dirty="0"/>
          </a:p>
          <a:p>
            <a:r>
              <a:rPr lang="en-US" sz="2400" dirty="0" smtClean="0"/>
              <a:t>U.S</a:t>
            </a:r>
            <a:r>
              <a:rPr lang="en-US" sz="2400" dirty="0"/>
              <a:t>. Army colonel</a:t>
            </a:r>
          </a:p>
          <a:p>
            <a:r>
              <a:rPr lang="en-US" sz="2400" dirty="0" smtClean="0"/>
              <a:t>Developed </a:t>
            </a:r>
            <a:r>
              <a:rPr lang="en-US" sz="2400" dirty="0"/>
              <a:t>the Comparison Microscope</a:t>
            </a:r>
          </a:p>
          <a:p>
            <a:r>
              <a:rPr lang="en-US" sz="2400" dirty="0" smtClean="0"/>
              <a:t>Refined </a:t>
            </a:r>
            <a:r>
              <a:rPr lang="en-US" sz="2400" dirty="0"/>
              <a:t>the techniques of determining if a gun had fired a specific bullet. (Ballistics)</a:t>
            </a:r>
          </a:p>
          <a:p>
            <a:endParaRPr lang="en-US" sz="2400" dirty="0"/>
          </a:p>
        </p:txBody>
      </p:sp>
      <p:pic>
        <p:nvPicPr>
          <p:cNvPr id="4" name="Picture 3"/>
          <p:cNvPicPr>
            <a:picLocks noChangeAspect="1"/>
          </p:cNvPicPr>
          <p:nvPr/>
        </p:nvPicPr>
        <p:blipFill>
          <a:blip r:embed="rId2"/>
          <a:stretch>
            <a:fillRect/>
          </a:stretch>
        </p:blipFill>
        <p:spPr>
          <a:xfrm>
            <a:off x="9522946" y="4274820"/>
            <a:ext cx="2712087" cy="2423160"/>
          </a:xfrm>
          <a:prstGeom prst="rect">
            <a:avLst/>
          </a:prstGeom>
        </p:spPr>
      </p:pic>
      <p:pic>
        <p:nvPicPr>
          <p:cNvPr id="6" name="Picture 5"/>
          <p:cNvPicPr>
            <a:picLocks noChangeAspect="1"/>
          </p:cNvPicPr>
          <p:nvPr/>
        </p:nvPicPr>
        <p:blipFill>
          <a:blip r:embed="rId3"/>
          <a:stretch>
            <a:fillRect/>
          </a:stretch>
        </p:blipFill>
        <p:spPr>
          <a:xfrm>
            <a:off x="7475220" y="609600"/>
            <a:ext cx="4095452" cy="3352326"/>
          </a:xfrm>
          <a:prstGeom prst="rect">
            <a:avLst/>
          </a:prstGeom>
        </p:spPr>
      </p:pic>
    </p:spTree>
    <p:extLst>
      <p:ext uri="{BB962C8B-B14F-4D97-AF65-F5344CB8AC3E}">
        <p14:creationId xmlns:p14="http://schemas.microsoft.com/office/powerpoint/2010/main" val="20567284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Albert S. Osborn (1858-1946)</a:t>
            </a:r>
            <a:br>
              <a:rPr lang="en-US" dirty="0"/>
            </a:br>
            <a:endParaRPr lang="en-US" dirty="0"/>
          </a:p>
        </p:txBody>
      </p:sp>
      <p:sp>
        <p:nvSpPr>
          <p:cNvPr id="3" name="Content Placeholder 2"/>
          <p:cNvSpPr>
            <a:spLocks noGrp="1"/>
          </p:cNvSpPr>
          <p:nvPr>
            <p:ph idx="1"/>
          </p:nvPr>
        </p:nvSpPr>
        <p:spPr>
          <a:xfrm>
            <a:off x="677334" y="2160589"/>
            <a:ext cx="6180666" cy="3880773"/>
          </a:xfrm>
        </p:spPr>
        <p:txBody>
          <a:bodyPr>
            <a:normAutofit/>
          </a:bodyPr>
          <a:lstStyle/>
          <a:p>
            <a:endParaRPr lang="en-US" sz="2400" dirty="0"/>
          </a:p>
          <a:p>
            <a:endParaRPr lang="en-US" sz="2400" dirty="0"/>
          </a:p>
          <a:p>
            <a:endParaRPr lang="en-US" sz="2400" dirty="0"/>
          </a:p>
          <a:p>
            <a:r>
              <a:rPr lang="en-US" sz="2400" dirty="0" smtClean="0"/>
              <a:t>American </a:t>
            </a:r>
            <a:r>
              <a:rPr lang="en-US" sz="2400" dirty="0"/>
              <a:t>Scientist.</a:t>
            </a:r>
          </a:p>
          <a:p>
            <a:r>
              <a:rPr lang="en-US" sz="2400" dirty="0" smtClean="0"/>
              <a:t>1910 </a:t>
            </a:r>
            <a:r>
              <a:rPr lang="en-US" sz="2400" dirty="0"/>
              <a:t>published the book “</a:t>
            </a:r>
            <a:r>
              <a:rPr lang="en-US" sz="2400" i="1" dirty="0"/>
              <a:t>Questioned Documents.”</a:t>
            </a:r>
            <a:endParaRPr lang="en-US" sz="2400" dirty="0"/>
          </a:p>
          <a:p>
            <a:r>
              <a:rPr lang="en-US" sz="2400" dirty="0" smtClean="0"/>
              <a:t>The </a:t>
            </a:r>
            <a:r>
              <a:rPr lang="en-US" sz="2400" dirty="0"/>
              <a:t>book became a primary reference for document examiners.</a:t>
            </a:r>
          </a:p>
          <a:p>
            <a:endParaRPr lang="en-US" sz="2400" dirty="0"/>
          </a:p>
        </p:txBody>
      </p:sp>
      <p:pic>
        <p:nvPicPr>
          <p:cNvPr id="4" name="Picture 3"/>
          <p:cNvPicPr>
            <a:picLocks noChangeAspect="1"/>
          </p:cNvPicPr>
          <p:nvPr/>
        </p:nvPicPr>
        <p:blipFill>
          <a:blip r:embed="rId2"/>
          <a:stretch>
            <a:fillRect/>
          </a:stretch>
        </p:blipFill>
        <p:spPr>
          <a:xfrm>
            <a:off x="8875062" y="4100975"/>
            <a:ext cx="2722578" cy="2423160"/>
          </a:xfrm>
          <a:prstGeom prst="rect">
            <a:avLst/>
          </a:prstGeom>
        </p:spPr>
      </p:pic>
      <p:pic>
        <p:nvPicPr>
          <p:cNvPr id="5" name="Picture 4"/>
          <p:cNvPicPr>
            <a:picLocks noChangeAspect="1"/>
          </p:cNvPicPr>
          <p:nvPr/>
        </p:nvPicPr>
        <p:blipFill>
          <a:blip r:embed="rId3"/>
          <a:stretch>
            <a:fillRect/>
          </a:stretch>
        </p:blipFill>
        <p:spPr>
          <a:xfrm>
            <a:off x="7435867" y="574676"/>
            <a:ext cx="2375345" cy="3171825"/>
          </a:xfrm>
          <a:prstGeom prst="rect">
            <a:avLst/>
          </a:prstGeom>
        </p:spPr>
      </p:pic>
    </p:spTree>
    <p:extLst>
      <p:ext uri="{BB962C8B-B14F-4D97-AF65-F5344CB8AC3E}">
        <p14:creationId xmlns:p14="http://schemas.microsoft.com/office/powerpoint/2010/main" val="28128749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Hans Gross (1847-1915)</a:t>
            </a:r>
            <a:br>
              <a:rPr lang="en-US" dirty="0"/>
            </a:br>
            <a:endParaRPr lang="en-US" dirty="0"/>
          </a:p>
        </p:txBody>
      </p:sp>
      <p:sp>
        <p:nvSpPr>
          <p:cNvPr id="3" name="Content Placeholder 2"/>
          <p:cNvSpPr>
            <a:spLocks noGrp="1"/>
          </p:cNvSpPr>
          <p:nvPr>
            <p:ph idx="1"/>
          </p:nvPr>
        </p:nvSpPr>
        <p:spPr>
          <a:xfrm>
            <a:off x="677334" y="2160589"/>
            <a:ext cx="7232226" cy="3880773"/>
          </a:xfrm>
        </p:spPr>
        <p:txBody>
          <a:bodyPr>
            <a:normAutofit/>
          </a:bodyPr>
          <a:lstStyle/>
          <a:p>
            <a:endParaRPr lang="en-US" sz="2400" dirty="0"/>
          </a:p>
          <a:p>
            <a:endParaRPr lang="en-US" sz="2400" dirty="0"/>
          </a:p>
          <a:p>
            <a:endParaRPr lang="en-US" sz="2400" dirty="0"/>
          </a:p>
          <a:p>
            <a:r>
              <a:rPr lang="en-US" sz="2400" dirty="0" smtClean="0"/>
              <a:t>Lawyer </a:t>
            </a:r>
            <a:r>
              <a:rPr lang="en-US" sz="2400" dirty="0"/>
              <a:t>and Judge in Austria</a:t>
            </a:r>
          </a:p>
          <a:p>
            <a:r>
              <a:rPr lang="en-US" sz="2400" dirty="0" smtClean="0"/>
              <a:t>1893 </a:t>
            </a:r>
            <a:r>
              <a:rPr lang="en-US" sz="2400" dirty="0"/>
              <a:t>Published the first treatise on applying science to criminal investigation</a:t>
            </a:r>
          </a:p>
          <a:p>
            <a:r>
              <a:rPr lang="en-US" sz="2400" dirty="0" smtClean="0"/>
              <a:t>Started </a:t>
            </a:r>
            <a:r>
              <a:rPr lang="en-US" sz="2400" dirty="0"/>
              <a:t>the forensic journal “</a:t>
            </a:r>
            <a:r>
              <a:rPr lang="en-US" sz="2400" dirty="0" err="1"/>
              <a:t>Kriminologie</a:t>
            </a:r>
            <a:r>
              <a:rPr lang="en-US" sz="2400" dirty="0"/>
              <a:t>”</a:t>
            </a:r>
          </a:p>
          <a:p>
            <a:endParaRPr lang="en-US" sz="2400" dirty="0"/>
          </a:p>
        </p:txBody>
      </p:sp>
      <p:pic>
        <p:nvPicPr>
          <p:cNvPr id="4" name="Picture 3"/>
          <p:cNvPicPr>
            <a:picLocks noChangeAspect="1"/>
          </p:cNvPicPr>
          <p:nvPr/>
        </p:nvPicPr>
        <p:blipFill>
          <a:blip r:embed="rId2"/>
          <a:stretch>
            <a:fillRect/>
          </a:stretch>
        </p:blipFill>
        <p:spPr>
          <a:xfrm>
            <a:off x="8572500" y="1972556"/>
            <a:ext cx="2971917" cy="4068806"/>
          </a:xfrm>
          <a:prstGeom prst="rect">
            <a:avLst/>
          </a:prstGeom>
        </p:spPr>
      </p:pic>
    </p:spTree>
    <p:extLst>
      <p:ext uri="{BB962C8B-B14F-4D97-AF65-F5344CB8AC3E}">
        <p14:creationId xmlns:p14="http://schemas.microsoft.com/office/powerpoint/2010/main" val="2649012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Edmond </a:t>
            </a:r>
            <a:r>
              <a:rPr lang="en-US" dirty="0" err="1"/>
              <a:t>Locard</a:t>
            </a:r>
            <a:r>
              <a:rPr lang="en-US" dirty="0"/>
              <a:t> (1877-1966)</a:t>
            </a:r>
            <a:br>
              <a:rPr lang="en-US" dirty="0"/>
            </a:br>
            <a:endParaRPr lang="en-US" dirty="0"/>
          </a:p>
        </p:txBody>
      </p:sp>
      <p:sp>
        <p:nvSpPr>
          <p:cNvPr id="3" name="Content Placeholder 2"/>
          <p:cNvSpPr>
            <a:spLocks noGrp="1"/>
          </p:cNvSpPr>
          <p:nvPr>
            <p:ph idx="1"/>
          </p:nvPr>
        </p:nvSpPr>
        <p:spPr>
          <a:xfrm>
            <a:off x="677334" y="2160589"/>
            <a:ext cx="7963746" cy="3880773"/>
          </a:xfrm>
        </p:spPr>
        <p:txBody>
          <a:bodyPr>
            <a:normAutofit/>
          </a:bodyPr>
          <a:lstStyle/>
          <a:p>
            <a:pPr marL="0" indent="0">
              <a:buNone/>
            </a:pPr>
            <a:endParaRPr lang="en-US" sz="2800" dirty="0"/>
          </a:p>
          <a:p>
            <a:r>
              <a:rPr lang="en-US" sz="2800" dirty="0" smtClean="0"/>
              <a:t>1910 </a:t>
            </a:r>
            <a:r>
              <a:rPr lang="en-US" sz="2800" dirty="0"/>
              <a:t>set up the first Forensic Lab in Lyons, France</a:t>
            </a:r>
          </a:p>
          <a:p>
            <a:r>
              <a:rPr lang="en-US" sz="2800" dirty="0" smtClean="0"/>
              <a:t>Founder </a:t>
            </a:r>
            <a:r>
              <a:rPr lang="en-US" sz="2800" dirty="0"/>
              <a:t>and Director of the Institute of Criminalistics @ the University of Lyons</a:t>
            </a:r>
          </a:p>
          <a:p>
            <a:r>
              <a:rPr lang="en-US" sz="2800" dirty="0" smtClean="0"/>
              <a:t>Formulated </a:t>
            </a:r>
            <a:r>
              <a:rPr lang="en-US" sz="2800" dirty="0"/>
              <a:t>the </a:t>
            </a:r>
            <a:r>
              <a:rPr lang="en-US" sz="2800" dirty="0" err="1"/>
              <a:t>Locard’s</a:t>
            </a:r>
            <a:r>
              <a:rPr lang="en-US" sz="2800" dirty="0"/>
              <a:t> Exchange Principle</a:t>
            </a:r>
          </a:p>
          <a:p>
            <a:endParaRPr lang="en-US" sz="2800" dirty="0"/>
          </a:p>
        </p:txBody>
      </p:sp>
      <p:pic>
        <p:nvPicPr>
          <p:cNvPr id="4" name="Picture 3"/>
          <p:cNvPicPr>
            <a:picLocks noChangeAspect="1"/>
          </p:cNvPicPr>
          <p:nvPr/>
        </p:nvPicPr>
        <p:blipFill>
          <a:blip r:embed="rId2"/>
          <a:stretch>
            <a:fillRect/>
          </a:stretch>
        </p:blipFill>
        <p:spPr>
          <a:xfrm>
            <a:off x="9052560" y="1737108"/>
            <a:ext cx="2217537" cy="3431996"/>
          </a:xfrm>
          <a:prstGeom prst="rect">
            <a:avLst/>
          </a:prstGeom>
        </p:spPr>
      </p:pic>
    </p:spTree>
    <p:extLst>
      <p:ext uri="{BB962C8B-B14F-4D97-AF65-F5344CB8AC3E}">
        <p14:creationId xmlns:p14="http://schemas.microsoft.com/office/powerpoint/2010/main" val="13975894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Locard’s</a:t>
            </a:r>
            <a:r>
              <a:rPr lang="en-US" dirty="0"/>
              <a:t> Exchange Principle</a:t>
            </a:r>
            <a:br>
              <a:rPr lang="en-US" dirty="0"/>
            </a:br>
            <a:endParaRPr lang="en-US" dirty="0"/>
          </a:p>
        </p:txBody>
      </p:sp>
      <p:sp>
        <p:nvSpPr>
          <p:cNvPr id="3" name="Content Placeholder 2"/>
          <p:cNvSpPr>
            <a:spLocks noGrp="1"/>
          </p:cNvSpPr>
          <p:nvPr>
            <p:ph idx="1"/>
          </p:nvPr>
        </p:nvSpPr>
        <p:spPr/>
        <p:txBody>
          <a:bodyPr>
            <a:noAutofit/>
          </a:bodyPr>
          <a:lstStyle/>
          <a:p>
            <a:pPr marL="0" indent="0">
              <a:buNone/>
            </a:pPr>
            <a:endParaRPr lang="en-US" sz="2400" dirty="0"/>
          </a:p>
          <a:p>
            <a:r>
              <a:rPr lang="en-US" sz="2400" dirty="0" smtClean="0"/>
              <a:t>When </a:t>
            </a:r>
            <a:r>
              <a:rPr lang="en-US" sz="2400" dirty="0"/>
              <a:t>a criminal comes in contact with an object or person, a cross-transfer of evidence occurs</a:t>
            </a:r>
          </a:p>
          <a:p>
            <a:r>
              <a:rPr lang="en-US" sz="2400" dirty="0" smtClean="0"/>
              <a:t>The </a:t>
            </a:r>
            <a:r>
              <a:rPr lang="en-US" sz="2400" dirty="0"/>
              <a:t>criminal either removes something from the crime scene or leaves something behind</a:t>
            </a:r>
          </a:p>
          <a:p>
            <a:r>
              <a:rPr lang="en-US" sz="2400" dirty="0" smtClean="0"/>
              <a:t>Either </a:t>
            </a:r>
            <a:r>
              <a:rPr lang="en-US" sz="2400" dirty="0"/>
              <a:t>way this exchange can link the criminal to the crime scene</a:t>
            </a:r>
          </a:p>
        </p:txBody>
      </p:sp>
    </p:spTree>
    <p:extLst>
      <p:ext uri="{BB962C8B-B14F-4D97-AF65-F5344CB8AC3E}">
        <p14:creationId xmlns:p14="http://schemas.microsoft.com/office/powerpoint/2010/main" val="3009265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74414" y="211138"/>
            <a:ext cx="8596668" cy="1320800"/>
          </a:xfrm>
        </p:spPr>
        <p:txBody>
          <a:bodyPr>
            <a:normAutofit/>
          </a:bodyPr>
          <a:lstStyle/>
          <a:p>
            <a:r>
              <a:rPr lang="en-US" altLang="en-US" sz="2400" b="1" dirty="0"/>
              <a:t>Major Developments in the History of Forensic Science</a:t>
            </a:r>
            <a:br>
              <a:rPr lang="en-US" altLang="en-US" sz="2400" b="1" dirty="0"/>
            </a:br>
            <a:endParaRPr lang="en-US" altLang="en-US" sz="2400" dirty="0"/>
          </a:p>
        </p:txBody>
      </p:sp>
      <p:sp>
        <p:nvSpPr>
          <p:cNvPr id="10243" name="Rectangle 3"/>
          <p:cNvSpPr>
            <a:spLocks noGrp="1" noChangeArrowheads="1"/>
          </p:cNvSpPr>
          <p:nvPr>
            <p:ph idx="1"/>
          </p:nvPr>
        </p:nvSpPr>
        <p:spPr>
          <a:xfrm>
            <a:off x="174414" y="652780"/>
            <a:ext cx="8893386" cy="5222240"/>
          </a:xfrm>
        </p:spPr>
        <p:txBody>
          <a:bodyPr>
            <a:noAutofit/>
          </a:bodyPr>
          <a:lstStyle/>
          <a:p>
            <a:pPr marL="349250" lvl="1" indent="-234950">
              <a:spcBef>
                <a:spcPct val="40000"/>
              </a:spcBef>
              <a:buClr>
                <a:schemeClr val="tx1"/>
              </a:buClr>
              <a:buNone/>
            </a:pPr>
            <a:r>
              <a:rPr lang="en-US" altLang="en-US" sz="2000" dirty="0" smtClean="0">
                <a:latin typeface="Arial" panose="020B0604020202020204" pitchFamily="34" charset="0"/>
              </a:rPr>
              <a:t>700</a:t>
            </a:r>
            <a:r>
              <a:rPr lang="en-US" altLang="en-US" sz="2400" dirty="0">
                <a:latin typeface="Arial" panose="020B0604020202020204" pitchFamily="34" charset="0"/>
              </a:rPr>
              <a:t> </a:t>
            </a:r>
            <a:r>
              <a:rPr lang="en-US" altLang="en-US" sz="2000" dirty="0">
                <a:latin typeface="Arial" panose="020B0604020202020204" pitchFamily="34" charset="0"/>
              </a:rPr>
              <a:t>AD</a:t>
            </a:r>
            <a:r>
              <a:rPr lang="en-US" altLang="en-US" sz="2400" dirty="0">
                <a:latin typeface="Arial" panose="020B0604020202020204" pitchFamily="34" charset="0"/>
              </a:rPr>
              <a:t>: Chinese used fingerprints to establish identity of documents and clay sculptures.</a:t>
            </a:r>
          </a:p>
          <a:p>
            <a:pPr marL="349250" lvl="1" indent="-234950">
              <a:spcBef>
                <a:spcPct val="40000"/>
              </a:spcBef>
              <a:buClr>
                <a:schemeClr val="tx1"/>
              </a:buClr>
              <a:buNone/>
            </a:pPr>
            <a:r>
              <a:rPr lang="en-US" altLang="en-US" sz="2000" dirty="0" smtClean="0">
                <a:latin typeface="Arial" panose="020B0604020202020204" pitchFamily="34" charset="0"/>
              </a:rPr>
              <a:t>1000:</a:t>
            </a:r>
            <a:r>
              <a:rPr lang="en-US" altLang="en-US" sz="2400" dirty="0">
                <a:latin typeface="Arial" panose="020B0604020202020204" pitchFamily="34" charset="0"/>
              </a:rPr>
              <a:t> Roman courts determined that bloody palm prints </a:t>
            </a:r>
            <a:r>
              <a:rPr lang="en-US" altLang="en-US" sz="2400" dirty="0" smtClean="0">
                <a:latin typeface="Arial" panose="020B0604020202020204" pitchFamily="34" charset="0"/>
              </a:rPr>
              <a:t>were used </a:t>
            </a:r>
            <a:r>
              <a:rPr lang="en-US" altLang="en-US" sz="2400" dirty="0">
                <a:latin typeface="Arial" panose="020B0604020202020204" pitchFamily="34" charset="0"/>
              </a:rPr>
              <a:t>to frame a man in his brother’s murder.</a:t>
            </a:r>
          </a:p>
          <a:p>
            <a:pPr marL="349250" lvl="1" indent="-234950">
              <a:spcBef>
                <a:spcPct val="40000"/>
              </a:spcBef>
              <a:buClr>
                <a:schemeClr val="tx1"/>
              </a:buClr>
              <a:buNone/>
            </a:pPr>
            <a:r>
              <a:rPr lang="en-US" altLang="en-US" sz="2000" b="1" dirty="0" smtClean="0">
                <a:solidFill>
                  <a:schemeClr val="accent1"/>
                </a:solidFill>
                <a:latin typeface="Arial" panose="020B0604020202020204" pitchFamily="34" charset="0"/>
              </a:rPr>
              <a:t>1149:</a:t>
            </a:r>
            <a:r>
              <a:rPr lang="en-US" altLang="en-US" sz="2400" b="1" dirty="0">
                <a:solidFill>
                  <a:schemeClr val="accent1"/>
                </a:solidFill>
                <a:latin typeface="Arial" panose="020B0604020202020204" pitchFamily="34" charset="0"/>
              </a:rPr>
              <a:t> King Richard of England introduced the idea of the coroner to investigate questionable deaths.</a:t>
            </a:r>
          </a:p>
          <a:p>
            <a:pPr marL="349250" lvl="1" indent="-234950">
              <a:spcBef>
                <a:spcPct val="40000"/>
              </a:spcBef>
              <a:buClr>
                <a:schemeClr val="tx1"/>
              </a:buClr>
              <a:buNone/>
            </a:pPr>
            <a:r>
              <a:rPr lang="en-US" altLang="en-US" sz="2000" dirty="0" smtClean="0">
                <a:latin typeface="Arial" panose="020B0604020202020204" pitchFamily="34" charset="0"/>
              </a:rPr>
              <a:t>1248:</a:t>
            </a:r>
            <a:r>
              <a:rPr lang="en-US" altLang="en-US" sz="2400" dirty="0">
                <a:latin typeface="Arial" panose="020B0604020202020204" pitchFamily="34" charset="0"/>
              </a:rPr>
              <a:t> A murder in China was solved when flies were attracted to invisible blood residue on the sword of a man in the community.</a:t>
            </a:r>
          </a:p>
          <a:p>
            <a:pPr marL="349250" lvl="1" indent="-234950">
              <a:spcBef>
                <a:spcPct val="40000"/>
              </a:spcBef>
              <a:buClr>
                <a:schemeClr val="tx1"/>
              </a:buClr>
              <a:buNone/>
            </a:pPr>
            <a:r>
              <a:rPr lang="en-US" altLang="en-US" sz="2000" b="1" dirty="0" smtClean="0">
                <a:solidFill>
                  <a:schemeClr val="accent1"/>
                </a:solidFill>
                <a:latin typeface="Arial" panose="020B0604020202020204" pitchFamily="34" charset="0"/>
              </a:rPr>
              <a:t>1514:</a:t>
            </a:r>
            <a:r>
              <a:rPr lang="en-US" altLang="en-US" sz="2400" b="1" dirty="0">
                <a:solidFill>
                  <a:schemeClr val="accent1"/>
                </a:solidFill>
                <a:latin typeface="Arial" panose="020B0604020202020204" pitchFamily="34" charset="0"/>
              </a:rPr>
              <a:t> Earliest known use of blood spatter evidence.</a:t>
            </a:r>
          </a:p>
          <a:p>
            <a:pPr marL="349250" lvl="1" indent="-234950">
              <a:spcBef>
                <a:spcPct val="40000"/>
              </a:spcBef>
              <a:buClr>
                <a:schemeClr val="tx1"/>
              </a:buClr>
              <a:buNone/>
            </a:pPr>
            <a:r>
              <a:rPr lang="en-US" altLang="en-US" sz="2000" dirty="0" smtClean="0">
                <a:latin typeface="Arial" panose="020B0604020202020204" pitchFamily="34" charset="0"/>
              </a:rPr>
              <a:t>1598:</a:t>
            </a:r>
            <a:r>
              <a:rPr lang="en-US" altLang="en-US" sz="2400" dirty="0">
                <a:latin typeface="Arial" panose="020B0604020202020204" pitchFamily="34" charset="0"/>
              </a:rPr>
              <a:t> </a:t>
            </a:r>
            <a:r>
              <a:rPr lang="en-US" altLang="en-US" sz="2400" dirty="0" err="1">
                <a:latin typeface="Arial" panose="020B0604020202020204" pitchFamily="34" charset="0"/>
              </a:rPr>
              <a:t>Fidelus</a:t>
            </a:r>
            <a:r>
              <a:rPr lang="en-US" altLang="en-US" sz="2400" dirty="0">
                <a:latin typeface="Arial" panose="020B0604020202020204" pitchFamily="34" charset="0"/>
              </a:rPr>
              <a:t> was first to practice forensic medicine </a:t>
            </a:r>
            <a:r>
              <a:rPr lang="en-US" altLang="en-US" sz="2400" dirty="0" smtClean="0">
                <a:latin typeface="Arial" panose="020B0604020202020204" pitchFamily="34" charset="0"/>
              </a:rPr>
              <a:t>in </a:t>
            </a:r>
            <a:r>
              <a:rPr lang="en-US" altLang="en-US" sz="2400" dirty="0">
                <a:latin typeface="Arial" panose="020B0604020202020204" pitchFamily="34" charset="0"/>
              </a:rPr>
              <a:t>Italy</a:t>
            </a:r>
            <a:r>
              <a:rPr lang="en-US" altLang="en-US" sz="2400" dirty="0" smtClean="0">
                <a:latin typeface="Arial" panose="020B0604020202020204" pitchFamily="34" charset="0"/>
              </a:rPr>
              <a:t>.</a:t>
            </a:r>
          </a:p>
          <a:p>
            <a:pPr marL="349250" lvl="1" indent="-234950">
              <a:spcBef>
                <a:spcPct val="40000"/>
              </a:spcBef>
              <a:buClr>
                <a:schemeClr val="tx1"/>
              </a:buClr>
              <a:buNone/>
            </a:pPr>
            <a:r>
              <a:rPr lang="en-US" altLang="en-US" sz="2400" dirty="0" smtClean="0">
                <a:latin typeface="Arial" panose="020B0604020202020204" pitchFamily="34" charset="0"/>
              </a:rPr>
              <a:t>1668: analysis of blowfly infestation of rotting meat allows Francesco </a:t>
            </a:r>
            <a:r>
              <a:rPr lang="en-US" altLang="en-US" sz="2400" dirty="0" err="1" smtClean="0">
                <a:latin typeface="Arial" panose="020B0604020202020204" pitchFamily="34" charset="0"/>
              </a:rPr>
              <a:t>Redi</a:t>
            </a:r>
            <a:r>
              <a:rPr lang="en-US" altLang="en-US" sz="2400" dirty="0" smtClean="0">
                <a:latin typeface="Arial" panose="020B0604020202020204" pitchFamily="34" charset="0"/>
              </a:rPr>
              <a:t> to refute the hypothesis of “spontaneous generation” of maggots</a:t>
            </a:r>
            <a:endParaRPr lang="en-US" altLang="en-US" sz="2400" dirty="0">
              <a:latin typeface="Arial" panose="020B0604020202020204" pitchFamily="34" charset="0"/>
            </a:endParaRPr>
          </a:p>
        </p:txBody>
      </p:sp>
      <p:sp>
        <p:nvSpPr>
          <p:cNvPr id="10244" name="Rectangle 4"/>
          <p:cNvSpPr>
            <a:spLocks noChangeArrowheads="1"/>
          </p:cNvSpPr>
          <p:nvPr/>
        </p:nvSpPr>
        <p:spPr bwMode="auto">
          <a:xfrm>
            <a:off x="1981200" y="1295401"/>
            <a:ext cx="4572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defRPr>
            </a:lvl9pPr>
          </a:lstStyle>
          <a:p>
            <a:pPr algn="l"/>
            <a:endParaRPr lang="en-US" altLang="en-US"/>
          </a:p>
        </p:txBody>
      </p:sp>
      <p:pic>
        <p:nvPicPr>
          <p:cNvPr id="10246" name="Picture 7" descr="U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3048000"/>
            <a:ext cx="1422400" cy="14478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1498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Paul Kirk (1902-1970)•</a:t>
            </a:r>
          </a:p>
        </p:txBody>
      </p:sp>
      <p:sp>
        <p:nvSpPr>
          <p:cNvPr id="3" name="Content Placeholder 2"/>
          <p:cNvSpPr>
            <a:spLocks noGrp="1"/>
          </p:cNvSpPr>
          <p:nvPr>
            <p:ph idx="1"/>
          </p:nvPr>
        </p:nvSpPr>
        <p:spPr>
          <a:xfrm>
            <a:off x="677334" y="2160589"/>
            <a:ext cx="7506546" cy="3880773"/>
          </a:xfrm>
        </p:spPr>
        <p:txBody>
          <a:bodyPr>
            <a:normAutofit/>
          </a:bodyPr>
          <a:lstStyle/>
          <a:p>
            <a:pPr marL="0" indent="0">
              <a:buNone/>
            </a:pPr>
            <a:endParaRPr lang="en-US" sz="2400" dirty="0"/>
          </a:p>
          <a:p>
            <a:r>
              <a:rPr lang="en-US" sz="2400" dirty="0" smtClean="0"/>
              <a:t>U.S</a:t>
            </a:r>
            <a:r>
              <a:rPr lang="en-US" sz="2400" dirty="0"/>
              <a:t>. scientist that applied biochemistry to </a:t>
            </a:r>
            <a:r>
              <a:rPr lang="en-US" sz="2400" dirty="0" smtClean="0"/>
              <a:t>forensics</a:t>
            </a:r>
          </a:p>
          <a:p>
            <a:r>
              <a:rPr lang="en-US" sz="2400" dirty="0" smtClean="0"/>
              <a:t>1950 </a:t>
            </a:r>
            <a:r>
              <a:rPr lang="en-US" sz="2400" dirty="0"/>
              <a:t>Head of the Crime </a:t>
            </a:r>
            <a:r>
              <a:rPr lang="en-US" sz="2400" dirty="0" err="1"/>
              <a:t>Dept</a:t>
            </a:r>
            <a:r>
              <a:rPr lang="en-US" sz="2400" dirty="0"/>
              <a:t> @ U of Cal school of </a:t>
            </a:r>
            <a:r>
              <a:rPr lang="en-US" sz="2400" dirty="0" smtClean="0"/>
              <a:t>Criminology</a:t>
            </a:r>
            <a:br>
              <a:rPr lang="en-US" sz="2400" dirty="0" smtClean="0"/>
            </a:br>
            <a:r>
              <a:rPr lang="en-US" sz="2400" dirty="0" smtClean="0"/>
              <a:t>1953 </a:t>
            </a:r>
            <a:r>
              <a:rPr lang="en-US" sz="2400" dirty="0"/>
              <a:t>published </a:t>
            </a:r>
            <a:r>
              <a:rPr lang="en-US" sz="2400" i="1" dirty="0"/>
              <a:t>“Crime </a:t>
            </a:r>
            <a:r>
              <a:rPr lang="en-US" sz="2400" i="1" dirty="0" err="1"/>
              <a:t>Investigation”,</a:t>
            </a:r>
            <a:r>
              <a:rPr lang="en-US" sz="2400" dirty="0" err="1"/>
              <a:t>a</a:t>
            </a:r>
            <a:r>
              <a:rPr lang="en-US" sz="2400" dirty="0"/>
              <a:t> handbook for lab techniques</a:t>
            </a:r>
            <a:endParaRPr lang="en-US" sz="2400" dirty="0"/>
          </a:p>
        </p:txBody>
      </p:sp>
      <p:pic>
        <p:nvPicPr>
          <p:cNvPr id="4" name="Picture 3"/>
          <p:cNvPicPr>
            <a:picLocks noChangeAspect="1"/>
          </p:cNvPicPr>
          <p:nvPr/>
        </p:nvPicPr>
        <p:blipFill>
          <a:blip r:embed="rId2"/>
          <a:stretch>
            <a:fillRect/>
          </a:stretch>
        </p:blipFill>
        <p:spPr>
          <a:xfrm>
            <a:off x="8549640" y="1270000"/>
            <a:ext cx="3131820" cy="4217394"/>
          </a:xfrm>
          <a:prstGeom prst="rect">
            <a:avLst/>
          </a:prstGeom>
        </p:spPr>
      </p:pic>
    </p:spTree>
    <p:extLst>
      <p:ext uri="{BB962C8B-B14F-4D97-AF65-F5344CB8AC3E}">
        <p14:creationId xmlns:p14="http://schemas.microsoft.com/office/powerpoint/2010/main" val="31686920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 Edgar Hoover (1895-1972)</a:t>
            </a:r>
            <a:br>
              <a:rPr lang="en-US" dirty="0"/>
            </a:br>
            <a:endParaRPr lang="en-US" dirty="0"/>
          </a:p>
        </p:txBody>
      </p:sp>
      <p:sp>
        <p:nvSpPr>
          <p:cNvPr id="3" name="Content Placeholder 2"/>
          <p:cNvSpPr>
            <a:spLocks noGrp="1"/>
          </p:cNvSpPr>
          <p:nvPr>
            <p:ph idx="1"/>
          </p:nvPr>
        </p:nvSpPr>
        <p:spPr/>
        <p:txBody>
          <a:bodyPr>
            <a:noAutofit/>
          </a:bodyPr>
          <a:lstStyle/>
          <a:p>
            <a:endParaRPr lang="en-US" sz="2400" dirty="0"/>
          </a:p>
          <a:p>
            <a:endParaRPr lang="en-US" sz="2400" dirty="0"/>
          </a:p>
          <a:p>
            <a:r>
              <a:rPr lang="en-US" sz="2400" dirty="0" smtClean="0"/>
              <a:t>Director </a:t>
            </a:r>
            <a:r>
              <a:rPr lang="en-US" sz="2400" dirty="0"/>
              <a:t>of the FBI (</a:t>
            </a:r>
            <a:r>
              <a:rPr lang="en-US" sz="2400" dirty="0" smtClean="0"/>
              <a:t>1924-1972)</a:t>
            </a:r>
          </a:p>
          <a:p>
            <a:r>
              <a:rPr lang="en-US" sz="2400" dirty="0" smtClean="0"/>
              <a:t>FBI </a:t>
            </a:r>
            <a:r>
              <a:rPr lang="en-US" sz="2400" dirty="0"/>
              <a:t>was established in 1905 by Teddy Roosevelt as the Bureau of Investigation•1924 National Fingerprint file </a:t>
            </a:r>
            <a:r>
              <a:rPr lang="en-US" sz="2400" dirty="0" smtClean="0"/>
              <a:t>organized</a:t>
            </a:r>
          </a:p>
          <a:p>
            <a:r>
              <a:rPr lang="en-US" sz="2400" dirty="0" smtClean="0"/>
              <a:t>1932 </a:t>
            </a:r>
            <a:r>
              <a:rPr lang="en-US" sz="2400" dirty="0"/>
              <a:t>Crime Lab </a:t>
            </a:r>
            <a:r>
              <a:rPr lang="en-US" sz="2400" dirty="0" smtClean="0"/>
              <a:t>Established</a:t>
            </a:r>
          </a:p>
          <a:p>
            <a:r>
              <a:rPr lang="en-US" sz="2400" dirty="0" smtClean="0"/>
              <a:t>1935 </a:t>
            </a:r>
            <a:r>
              <a:rPr lang="en-US" sz="2400" dirty="0"/>
              <a:t>National Police Academy </a:t>
            </a:r>
            <a:r>
              <a:rPr lang="en-US" sz="2400" dirty="0" smtClean="0"/>
              <a:t>formed</a:t>
            </a:r>
          </a:p>
          <a:p>
            <a:r>
              <a:rPr lang="en-US" sz="2400" dirty="0" smtClean="0"/>
              <a:t>1935 </a:t>
            </a:r>
            <a:r>
              <a:rPr lang="en-US" sz="2400" dirty="0"/>
              <a:t>Bureau renamed FBI</a:t>
            </a:r>
            <a:endParaRPr lang="en-US" sz="2400" dirty="0"/>
          </a:p>
        </p:txBody>
      </p:sp>
      <p:pic>
        <p:nvPicPr>
          <p:cNvPr id="5" name="Picture 4"/>
          <p:cNvPicPr>
            <a:picLocks noChangeAspect="1"/>
          </p:cNvPicPr>
          <p:nvPr/>
        </p:nvPicPr>
        <p:blipFill>
          <a:blip r:embed="rId2"/>
          <a:stretch>
            <a:fillRect/>
          </a:stretch>
        </p:blipFill>
        <p:spPr>
          <a:xfrm>
            <a:off x="8524100" y="1986280"/>
            <a:ext cx="3111639" cy="3578484"/>
          </a:xfrm>
          <a:prstGeom prst="rect">
            <a:avLst/>
          </a:prstGeom>
        </p:spPr>
      </p:pic>
    </p:spTree>
    <p:extLst>
      <p:ext uri="{BB962C8B-B14F-4D97-AF65-F5344CB8AC3E}">
        <p14:creationId xmlns:p14="http://schemas.microsoft.com/office/powerpoint/2010/main" val="4163585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173952" y="1288046"/>
            <a:ext cx="9285600" cy="5341354"/>
          </a:xfrm>
          <a:noFill/>
        </p:spPr>
        <p:txBody>
          <a:bodyPr>
            <a:noAutofit/>
          </a:bodyPr>
          <a:lstStyle/>
          <a:p>
            <a:pPr marL="401638" lvl="1" indent="-287338">
              <a:spcBef>
                <a:spcPct val="40000"/>
              </a:spcBef>
              <a:buClr>
                <a:schemeClr val="tx1"/>
              </a:buClr>
              <a:buNone/>
            </a:pPr>
            <a:r>
              <a:rPr lang="en-US" altLang="en-US" sz="2000" b="1" dirty="0" smtClean="0">
                <a:solidFill>
                  <a:schemeClr val="accent1"/>
                </a:solidFill>
                <a:latin typeface="Arial" panose="020B0604020202020204" pitchFamily="34" charset="0"/>
                <a:cs typeface="Arial" panose="020B0604020202020204" pitchFamily="34" charset="0"/>
              </a:rPr>
              <a:t>1670: Anton Van Leeuwenhoek constructed the first </a:t>
            </a:r>
            <a:r>
              <a:rPr lang="en-US" altLang="en-US" sz="2000" b="1" dirty="0" smtClean="0">
                <a:solidFill>
                  <a:schemeClr val="accent1"/>
                </a:solidFill>
                <a:latin typeface="Arial" panose="020B0604020202020204" pitchFamily="34" charset="0"/>
                <a:cs typeface="Arial" panose="020B0604020202020204" pitchFamily="34" charset="0"/>
              </a:rPr>
              <a:t> high-powered </a:t>
            </a:r>
            <a:r>
              <a:rPr lang="en-US" altLang="en-US" sz="2000" b="1" dirty="0" smtClean="0">
                <a:solidFill>
                  <a:schemeClr val="accent1"/>
                </a:solidFill>
                <a:latin typeface="Arial" panose="020B0604020202020204" pitchFamily="34" charset="0"/>
                <a:cs typeface="Arial" panose="020B0604020202020204" pitchFamily="34" charset="0"/>
              </a:rPr>
              <a:t>microscope.</a:t>
            </a:r>
          </a:p>
          <a:p>
            <a:pPr marL="401638" lvl="1" indent="-287338">
              <a:spcBef>
                <a:spcPct val="40000"/>
              </a:spcBef>
              <a:buClr>
                <a:schemeClr val="tx1"/>
              </a:buClr>
              <a:buNone/>
            </a:pPr>
            <a:r>
              <a:rPr lang="en-US" altLang="en-US" sz="2000" dirty="0" smtClean="0">
                <a:latin typeface="Arial" panose="020B0604020202020204" pitchFamily="34" charset="0"/>
                <a:cs typeface="Arial" panose="020B0604020202020204" pitchFamily="34" charset="0"/>
              </a:rPr>
              <a:t>1776: Paul Revere identified the body of General Joseph Warren based on </a:t>
            </a:r>
            <a:r>
              <a:rPr lang="en-US" altLang="en-US" sz="2000" dirty="0" smtClean="0">
                <a:latin typeface="Arial" panose="020B0604020202020204" pitchFamily="34" charset="0"/>
                <a:cs typeface="Arial" panose="020B0604020202020204" pitchFamily="34" charset="0"/>
              </a:rPr>
              <a:t>the false </a:t>
            </a:r>
            <a:r>
              <a:rPr lang="en-US" altLang="en-US" sz="2000" dirty="0" smtClean="0">
                <a:latin typeface="Arial" panose="020B0604020202020204" pitchFamily="34" charset="0"/>
                <a:cs typeface="Arial" panose="020B0604020202020204" pitchFamily="34" charset="0"/>
              </a:rPr>
              <a:t>teeth he had made for </a:t>
            </a:r>
            <a:r>
              <a:rPr lang="en-US" altLang="en-US" sz="2000" dirty="0" smtClean="0">
                <a:latin typeface="Arial" panose="020B0604020202020204" pitchFamily="34" charset="0"/>
                <a:cs typeface="Arial" panose="020B0604020202020204" pitchFamily="34" charset="0"/>
              </a:rPr>
              <a:t>him.</a:t>
            </a:r>
          </a:p>
          <a:p>
            <a:pPr marL="401638" lvl="1" indent="-287338">
              <a:spcBef>
                <a:spcPct val="40000"/>
              </a:spcBef>
              <a:buClr>
                <a:schemeClr val="tx1"/>
              </a:buClr>
              <a:buNone/>
            </a:pPr>
            <a:r>
              <a:rPr lang="en-US" altLang="en-US" sz="2000" dirty="0" smtClean="0">
                <a:latin typeface="Arial" panose="020B0604020202020204" pitchFamily="34" charset="0"/>
                <a:cs typeface="Arial" panose="020B0604020202020204" pitchFamily="34" charset="0"/>
              </a:rPr>
              <a:t>1784</a:t>
            </a:r>
            <a:r>
              <a:rPr lang="en-US" altLang="en-US" sz="2000" dirty="0">
                <a:latin typeface="Arial" panose="020B0604020202020204" pitchFamily="34" charset="0"/>
                <a:cs typeface="Arial" panose="020B0604020202020204" pitchFamily="34" charset="0"/>
              </a:rPr>
              <a:t>: John Toms was convicted of murder on the basis of the torn edge of a wad of paper in a pistol matching a piece of paper in his </a:t>
            </a:r>
            <a:r>
              <a:rPr lang="en-US" altLang="en-US" sz="2000" dirty="0" smtClean="0">
                <a:latin typeface="Arial" panose="020B0604020202020204" pitchFamily="34" charset="0"/>
                <a:cs typeface="Arial" panose="020B0604020202020204" pitchFamily="34" charset="0"/>
              </a:rPr>
              <a:t>pocket.</a:t>
            </a:r>
          </a:p>
          <a:p>
            <a:pPr marL="401638" lvl="1" indent="-287338">
              <a:spcBef>
                <a:spcPct val="40000"/>
              </a:spcBef>
              <a:buClr>
                <a:schemeClr val="tx1"/>
              </a:buClr>
              <a:buNone/>
            </a:pPr>
            <a:r>
              <a:rPr lang="en-US" altLang="en-US" sz="2000" b="1" dirty="0" smtClean="0">
                <a:solidFill>
                  <a:schemeClr val="accent1"/>
                </a:solidFill>
                <a:latin typeface="Arial" panose="020B0604020202020204" pitchFamily="34" charset="0"/>
                <a:cs typeface="Arial" panose="020B0604020202020204" pitchFamily="34" charset="0"/>
              </a:rPr>
              <a:t>1810: First recorded use of questioned document analysis involving chemical test for a particular dye</a:t>
            </a:r>
          </a:p>
          <a:p>
            <a:pPr marL="401638" lvl="1" indent="-287338">
              <a:spcBef>
                <a:spcPct val="40000"/>
              </a:spcBef>
              <a:buClr>
                <a:schemeClr val="tx1"/>
              </a:buClr>
              <a:buNone/>
            </a:pPr>
            <a:r>
              <a:rPr lang="en-US" altLang="en-US" sz="2000" dirty="0" smtClean="0">
                <a:latin typeface="Arial" panose="020B0604020202020204" pitchFamily="34" charset="0"/>
                <a:cs typeface="Arial" panose="020B0604020202020204" pitchFamily="34" charset="0"/>
              </a:rPr>
              <a:t>1816: A farm laborer is convicted of murder based upon impression evidence</a:t>
            </a:r>
          </a:p>
          <a:p>
            <a:pPr marL="401638" lvl="1" indent="-287338">
              <a:spcBef>
                <a:spcPct val="40000"/>
              </a:spcBef>
              <a:buClr>
                <a:schemeClr val="tx1"/>
              </a:buClr>
              <a:buNone/>
            </a:pPr>
            <a:r>
              <a:rPr lang="en-US" altLang="en-US" sz="2000" b="1" dirty="0" smtClean="0">
                <a:solidFill>
                  <a:schemeClr val="accent1"/>
                </a:solidFill>
                <a:latin typeface="Arial" panose="020B0604020202020204" pitchFamily="34" charset="0"/>
                <a:cs typeface="Arial" panose="020B0604020202020204" pitchFamily="34" charset="0"/>
              </a:rPr>
              <a:t>1840: Forensic toxicology is first used to convict Marie Lafarge, by use of the March test (detects arsenic compounds), of poisoning her husband.</a:t>
            </a:r>
            <a:endParaRPr lang="en-US" altLang="en-US" sz="2000" b="1" dirty="0" smtClean="0">
              <a:solidFill>
                <a:schemeClr val="accent1"/>
              </a:solidFill>
              <a:latin typeface="Arial" panose="020B0604020202020204" pitchFamily="34" charset="0"/>
              <a:cs typeface="Arial" panose="020B0604020202020204" pitchFamily="34" charset="0"/>
            </a:endParaRPr>
          </a:p>
          <a:p>
            <a:pPr marL="401638" lvl="1" indent="-287338">
              <a:spcBef>
                <a:spcPct val="40000"/>
              </a:spcBef>
              <a:buClr>
                <a:schemeClr val="tx1"/>
              </a:buClr>
              <a:buNone/>
            </a:pPr>
            <a:r>
              <a:rPr lang="en-US" altLang="en-US" sz="2000" b="1" dirty="0" smtClean="0">
                <a:solidFill>
                  <a:schemeClr val="accent1"/>
                </a:solidFill>
                <a:latin typeface="Arial" panose="020B0604020202020204" pitchFamily="34" charset="0"/>
                <a:cs typeface="Arial" panose="020B0604020202020204" pitchFamily="34" charset="0"/>
              </a:rPr>
              <a:t>1856: Herschel uses thumbprints on documents to identify workers</a:t>
            </a:r>
          </a:p>
          <a:p>
            <a:pPr marL="401638" lvl="1" indent="-287338">
              <a:spcBef>
                <a:spcPct val="40000"/>
              </a:spcBef>
              <a:buClr>
                <a:schemeClr val="tx1"/>
              </a:buClr>
              <a:buNone/>
            </a:pPr>
            <a:r>
              <a:rPr lang="en-US" altLang="en-US" sz="2000" dirty="0" smtClean="0">
                <a:latin typeface="Arial" panose="020B0604020202020204" pitchFamily="34" charset="0"/>
                <a:cs typeface="Arial" panose="020B0604020202020204" pitchFamily="34" charset="0"/>
              </a:rPr>
              <a:t>1859</a:t>
            </a:r>
            <a:r>
              <a:rPr lang="en-US" altLang="en-US" sz="2000" dirty="0">
                <a:latin typeface="Arial" panose="020B0604020202020204" pitchFamily="34" charset="0"/>
                <a:cs typeface="Arial" panose="020B0604020202020204" pitchFamily="34" charset="0"/>
              </a:rPr>
              <a:t>: Gustav Kirchhoff and Robert Bunsen </a:t>
            </a:r>
            <a:r>
              <a:rPr lang="en-US" altLang="en-US" sz="2000" dirty="0" smtClean="0">
                <a:latin typeface="Arial" panose="020B0604020202020204" pitchFamily="34" charset="0"/>
                <a:cs typeface="Arial" panose="020B0604020202020204" pitchFamily="34" charset="0"/>
              </a:rPr>
              <a:t> developed </a:t>
            </a:r>
            <a:r>
              <a:rPr lang="en-US" altLang="en-US" sz="2000" dirty="0">
                <a:latin typeface="Arial" panose="020B0604020202020204" pitchFamily="34" charset="0"/>
                <a:cs typeface="Arial" panose="020B0604020202020204" pitchFamily="34" charset="0"/>
              </a:rPr>
              <a:t>the science of spectroscopy</a:t>
            </a:r>
            <a:r>
              <a:rPr lang="en-US" altLang="en-US" sz="2000" dirty="0" smtClean="0">
                <a:latin typeface="Arial" panose="020B0604020202020204" pitchFamily="34" charset="0"/>
                <a:cs typeface="Arial" panose="020B0604020202020204" pitchFamily="34" charset="0"/>
              </a:rPr>
              <a:t>.</a:t>
            </a:r>
          </a:p>
          <a:p>
            <a:pPr marL="401638" lvl="1" indent="-287338">
              <a:spcBef>
                <a:spcPct val="40000"/>
              </a:spcBef>
              <a:buClr>
                <a:schemeClr val="tx1"/>
              </a:buClr>
              <a:buNone/>
            </a:pPr>
            <a:endParaRPr lang="en-US" altLang="en-US" sz="1800" dirty="0">
              <a:latin typeface="Arial" panose="020B0604020202020204" pitchFamily="34" charset="0"/>
              <a:cs typeface="Arial" panose="020B0604020202020204" pitchFamily="34" charset="0"/>
            </a:endParaRPr>
          </a:p>
          <a:p>
            <a:pPr marL="401638" lvl="1" indent="-287338">
              <a:spcBef>
                <a:spcPct val="40000"/>
              </a:spcBef>
              <a:buClr>
                <a:schemeClr val="tx1"/>
              </a:buClr>
              <a:buNone/>
            </a:pPr>
            <a:endParaRPr lang="en-US" altLang="en-US" sz="1800" b="0" dirty="0" smtClean="0">
              <a:latin typeface="Arial" panose="020B0604020202020204" pitchFamily="34" charset="0"/>
            </a:endParaRPr>
          </a:p>
        </p:txBody>
      </p:sp>
      <p:sp>
        <p:nvSpPr>
          <p:cNvPr id="11268" name="Rectangle 4"/>
          <p:cNvSpPr>
            <a:spLocks noChangeArrowheads="1"/>
          </p:cNvSpPr>
          <p:nvPr/>
        </p:nvSpPr>
        <p:spPr bwMode="auto">
          <a:xfrm>
            <a:off x="1981200" y="1295401"/>
            <a:ext cx="4572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defRPr>
            </a:lvl9pPr>
          </a:lstStyle>
          <a:p>
            <a:pPr algn="l"/>
            <a:endParaRPr lang="en-US" altLang="en-US"/>
          </a:p>
        </p:txBody>
      </p:sp>
      <p:pic>
        <p:nvPicPr>
          <p:cNvPr id="11270" name="Picture 6" descr="U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9552" y="545924"/>
            <a:ext cx="2236631" cy="3168561"/>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71" name="Picture 7" descr="UA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9129" y="5367016"/>
            <a:ext cx="2178856" cy="1262384"/>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3952" y="74437"/>
            <a:ext cx="8596668" cy="942974"/>
          </a:xfrm>
        </p:spPr>
        <p:txBody>
          <a:bodyPr>
            <a:normAutofit fontScale="90000"/>
          </a:bodyPr>
          <a:lstStyle/>
          <a:p>
            <a:r>
              <a:rPr lang="en-US" altLang="en-US" b="1" dirty="0"/>
              <a:t>Major Developments in the History of Forensic Science, </a:t>
            </a:r>
            <a:r>
              <a:rPr lang="en-US" altLang="en-US" b="1" i="1" dirty="0"/>
              <a:t>continued</a:t>
            </a:r>
            <a:r>
              <a:rPr lang="en-US" altLang="en-US" b="1" dirty="0"/>
              <a:t/>
            </a:r>
            <a:br>
              <a:rPr lang="en-US" altLang="en-US" b="1" dirty="0"/>
            </a:br>
            <a:endParaRPr lang="en-US" dirty="0"/>
          </a:p>
        </p:txBody>
      </p:sp>
    </p:spTree>
    <p:extLst>
      <p:ext uri="{BB962C8B-B14F-4D97-AF65-F5344CB8AC3E}">
        <p14:creationId xmlns:p14="http://schemas.microsoft.com/office/powerpoint/2010/main" val="3223178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182880" y="1295401"/>
            <a:ext cx="11155680" cy="4900411"/>
          </a:xfrm>
          <a:solidFill>
            <a:schemeClr val="accent1">
              <a:lumMod val="20000"/>
              <a:lumOff val="80000"/>
            </a:schemeClr>
          </a:solidFill>
        </p:spPr>
        <p:txBody>
          <a:bodyPr>
            <a:noAutofit/>
          </a:bodyPr>
          <a:lstStyle/>
          <a:p>
            <a:pPr marL="336550" lvl="1" indent="-222250">
              <a:lnSpc>
                <a:spcPct val="120000"/>
              </a:lnSpc>
              <a:buClr>
                <a:schemeClr val="tx1"/>
              </a:buClr>
              <a:buNone/>
            </a:pPr>
            <a:r>
              <a:rPr lang="en-US" altLang="en-US" sz="2000" dirty="0" smtClean="0">
                <a:latin typeface="Arial" panose="020B0604020202020204" pitchFamily="34" charset="0"/>
              </a:rPr>
              <a:t>1863: The first presumptive test for blood is developed (hydrogen peroxide)</a:t>
            </a:r>
          </a:p>
          <a:p>
            <a:pPr marL="336550" lvl="1" indent="-222250">
              <a:lnSpc>
                <a:spcPct val="120000"/>
              </a:lnSpc>
              <a:buClr>
                <a:schemeClr val="tx1"/>
              </a:buClr>
              <a:buNone/>
            </a:pPr>
            <a:r>
              <a:rPr lang="en-US" altLang="en-US" sz="2000" b="1" dirty="0" smtClean="0">
                <a:solidFill>
                  <a:schemeClr val="accent1"/>
                </a:solidFill>
                <a:latin typeface="Arial" panose="020B0604020202020204" pitchFamily="34" charset="0"/>
              </a:rPr>
              <a:t>1864</a:t>
            </a:r>
            <a:r>
              <a:rPr lang="en-US" altLang="en-US" sz="2000" b="1" dirty="0">
                <a:solidFill>
                  <a:schemeClr val="accent1"/>
                </a:solidFill>
                <a:latin typeface="Arial" panose="020B0604020202020204" pitchFamily="34" charset="0"/>
              </a:rPr>
              <a:t>:</a:t>
            </a:r>
            <a:r>
              <a:rPr lang="en-US" altLang="en-US" sz="2000" b="1" dirty="0" smtClean="0">
                <a:solidFill>
                  <a:schemeClr val="accent1"/>
                </a:solidFill>
                <a:latin typeface="Arial" panose="020B0604020202020204" pitchFamily="34" charset="0"/>
              </a:rPr>
              <a:t> Crime scene photography developed.</a:t>
            </a:r>
          </a:p>
          <a:p>
            <a:pPr marL="336550" lvl="1" indent="-222250">
              <a:spcBef>
                <a:spcPct val="40000"/>
              </a:spcBef>
              <a:buClr>
                <a:schemeClr val="tx1"/>
              </a:buClr>
              <a:buNone/>
            </a:pPr>
            <a:r>
              <a:rPr lang="en-US" altLang="en-US" sz="2000" b="1" dirty="0">
                <a:solidFill>
                  <a:schemeClr val="accent1"/>
                </a:solidFill>
                <a:latin typeface="Arial" panose="020B0604020202020204" pitchFamily="34" charset="0"/>
              </a:rPr>
              <a:t>1879:</a:t>
            </a:r>
            <a:r>
              <a:rPr lang="en-US" altLang="en-US" sz="2000" b="1" dirty="0" smtClean="0">
                <a:solidFill>
                  <a:schemeClr val="accent1"/>
                </a:solidFill>
                <a:latin typeface="Arial" panose="020B0604020202020204" pitchFamily="34" charset="0"/>
              </a:rPr>
              <a:t> Alphonse Bertillon developed a system to identify people using </a:t>
            </a:r>
            <a:r>
              <a:rPr lang="en-US" altLang="en-US" sz="2000" b="1" dirty="0" smtClean="0">
                <a:solidFill>
                  <a:schemeClr val="accent1"/>
                </a:solidFill>
                <a:latin typeface="Arial" panose="020B0604020202020204" pitchFamily="34" charset="0"/>
              </a:rPr>
              <a:t>particular body </a:t>
            </a:r>
            <a:r>
              <a:rPr lang="en-US" altLang="en-US" sz="2000" b="1" dirty="0" smtClean="0">
                <a:solidFill>
                  <a:schemeClr val="accent1"/>
                </a:solidFill>
                <a:latin typeface="Arial" panose="020B0604020202020204" pitchFamily="34" charset="0"/>
              </a:rPr>
              <a:t>measurements.</a:t>
            </a:r>
          </a:p>
          <a:p>
            <a:pPr marL="336550" lvl="1" indent="-222250">
              <a:spcBef>
                <a:spcPct val="40000"/>
              </a:spcBef>
              <a:buClr>
                <a:schemeClr val="tx1"/>
              </a:buClr>
              <a:buNone/>
            </a:pPr>
            <a:r>
              <a:rPr lang="en-US" altLang="en-US" sz="2000" b="1" dirty="0">
                <a:solidFill>
                  <a:schemeClr val="accent1"/>
                </a:solidFill>
                <a:latin typeface="Arial" panose="020B0604020202020204" pitchFamily="34" charset="0"/>
              </a:rPr>
              <a:t>1896:</a:t>
            </a:r>
            <a:r>
              <a:rPr lang="en-US" altLang="en-US" sz="2000" b="1" dirty="0" smtClean="0">
                <a:solidFill>
                  <a:schemeClr val="accent1"/>
                </a:solidFill>
                <a:latin typeface="Arial" panose="020B0604020202020204" pitchFamily="34" charset="0"/>
              </a:rPr>
              <a:t> Edward Henry developed the first classification system for </a:t>
            </a:r>
            <a:r>
              <a:rPr lang="en-US" altLang="en-US" sz="2000" b="1" dirty="0" smtClean="0">
                <a:solidFill>
                  <a:schemeClr val="accent1"/>
                </a:solidFill>
                <a:latin typeface="Arial" panose="020B0604020202020204" pitchFamily="34" charset="0"/>
              </a:rPr>
              <a:t>fingerprint identification</a:t>
            </a:r>
            <a:r>
              <a:rPr lang="en-US" altLang="en-US" sz="2000" b="1" dirty="0" smtClean="0">
                <a:solidFill>
                  <a:schemeClr val="accent1"/>
                </a:solidFill>
                <a:latin typeface="Arial" panose="020B0604020202020204" pitchFamily="34" charset="0"/>
              </a:rPr>
              <a:t>.</a:t>
            </a:r>
          </a:p>
          <a:p>
            <a:pPr marL="336550" lvl="1" indent="-222250">
              <a:spcBef>
                <a:spcPct val="40000"/>
              </a:spcBef>
              <a:buClr>
                <a:schemeClr val="tx1"/>
              </a:buClr>
              <a:buNone/>
            </a:pPr>
            <a:r>
              <a:rPr lang="en-US" altLang="en-US" sz="2000" dirty="0" smtClean="0">
                <a:latin typeface="Arial" panose="020B0604020202020204" pitchFamily="34" charset="0"/>
              </a:rPr>
              <a:t>1889: Alexandre </a:t>
            </a:r>
            <a:r>
              <a:rPr lang="en-US" altLang="en-US" sz="2000" dirty="0" err="1" smtClean="0">
                <a:latin typeface="Arial" panose="020B0604020202020204" pitchFamily="34" charset="0"/>
              </a:rPr>
              <a:t>Lacassagne</a:t>
            </a:r>
            <a:r>
              <a:rPr lang="en-US" altLang="en-US" sz="2000" dirty="0" smtClean="0">
                <a:latin typeface="Arial" panose="020B0604020202020204" pitchFamily="34" charset="0"/>
              </a:rPr>
              <a:t> publishes a text on matching bullets to individual gun barrels</a:t>
            </a:r>
          </a:p>
          <a:p>
            <a:pPr marL="336550" lvl="1" indent="-222250">
              <a:spcBef>
                <a:spcPct val="40000"/>
              </a:spcBef>
              <a:buClr>
                <a:schemeClr val="tx1"/>
              </a:buClr>
              <a:buNone/>
            </a:pPr>
            <a:r>
              <a:rPr lang="en-US" altLang="en-US" sz="2000" b="1" dirty="0" smtClean="0">
                <a:solidFill>
                  <a:schemeClr val="accent1"/>
                </a:solidFill>
                <a:latin typeface="Arial" panose="020B0604020202020204" pitchFamily="34" charset="0"/>
              </a:rPr>
              <a:t>1900</a:t>
            </a:r>
            <a:r>
              <a:rPr lang="en-US" altLang="en-US" sz="2000" b="1" dirty="0">
                <a:solidFill>
                  <a:schemeClr val="accent1"/>
                </a:solidFill>
                <a:latin typeface="Arial" panose="020B0604020202020204" pitchFamily="34" charset="0"/>
              </a:rPr>
              <a:t>:</a:t>
            </a:r>
            <a:r>
              <a:rPr lang="en-US" altLang="en-US" sz="2000" b="1" dirty="0" smtClean="0">
                <a:solidFill>
                  <a:schemeClr val="accent1"/>
                </a:solidFill>
                <a:latin typeface="Arial" panose="020B0604020202020204" pitchFamily="34" charset="0"/>
              </a:rPr>
              <a:t> Karl Landsteiner identified human blood groups.</a:t>
            </a:r>
          </a:p>
          <a:p>
            <a:pPr marL="336550" lvl="1" indent="-222250">
              <a:spcBef>
                <a:spcPct val="40000"/>
              </a:spcBef>
              <a:buClr>
                <a:schemeClr val="tx1"/>
              </a:buClr>
              <a:buNone/>
            </a:pPr>
            <a:r>
              <a:rPr lang="en-US" altLang="en-US" sz="2000" b="1" dirty="0">
                <a:solidFill>
                  <a:schemeClr val="accent1"/>
                </a:solidFill>
                <a:latin typeface="Arial" panose="020B0604020202020204" pitchFamily="34" charset="0"/>
              </a:rPr>
              <a:t>1904:</a:t>
            </a:r>
            <a:r>
              <a:rPr lang="en-US" altLang="en-US" sz="2000" b="1" dirty="0" smtClean="0">
                <a:solidFill>
                  <a:schemeClr val="accent1"/>
                </a:solidFill>
                <a:latin typeface="Arial" panose="020B0604020202020204" pitchFamily="34" charset="0"/>
              </a:rPr>
              <a:t> Edmond </a:t>
            </a:r>
            <a:r>
              <a:rPr lang="en-US" altLang="en-US" sz="2000" b="1" dirty="0" err="1" smtClean="0">
                <a:solidFill>
                  <a:schemeClr val="accent1"/>
                </a:solidFill>
                <a:latin typeface="Arial" panose="020B0604020202020204" pitchFamily="34" charset="0"/>
              </a:rPr>
              <a:t>Locard</a:t>
            </a:r>
            <a:r>
              <a:rPr lang="en-US" altLang="en-US" sz="2000" b="1" dirty="0" smtClean="0">
                <a:solidFill>
                  <a:schemeClr val="accent1"/>
                </a:solidFill>
                <a:latin typeface="Arial" panose="020B0604020202020204" pitchFamily="34" charset="0"/>
              </a:rPr>
              <a:t> formulated his famous principle, “Every contact leaves </a:t>
            </a:r>
            <a:r>
              <a:rPr lang="en-US" altLang="en-US" sz="2000" b="1" dirty="0" smtClean="0">
                <a:solidFill>
                  <a:schemeClr val="accent1"/>
                </a:solidFill>
                <a:latin typeface="Arial" panose="020B0604020202020204" pitchFamily="34" charset="0"/>
              </a:rPr>
              <a:t>a trace.”</a:t>
            </a:r>
          </a:p>
          <a:p>
            <a:pPr marL="336550" lvl="1" indent="-222250">
              <a:spcBef>
                <a:spcPct val="40000"/>
              </a:spcBef>
              <a:buClr>
                <a:schemeClr val="tx1"/>
              </a:buClr>
              <a:buNone/>
            </a:pPr>
            <a:r>
              <a:rPr lang="en-US" altLang="en-US" sz="2000" dirty="0" smtClean="0">
                <a:latin typeface="Arial" panose="020B0604020202020204" pitchFamily="34" charset="0"/>
              </a:rPr>
              <a:t>1906: bite mark evidence is first used in an English Court to convict two burglars using teeth marks found in cheese at the scene</a:t>
            </a:r>
          </a:p>
          <a:p>
            <a:pPr marL="336550" lvl="1" indent="-222250">
              <a:spcBef>
                <a:spcPct val="40000"/>
              </a:spcBef>
              <a:buClr>
                <a:schemeClr val="tx1"/>
              </a:buClr>
              <a:buNone/>
            </a:pPr>
            <a:r>
              <a:rPr lang="en-US" altLang="en-US" sz="2000" b="1" dirty="0" smtClean="0">
                <a:solidFill>
                  <a:schemeClr val="accent1"/>
                </a:solidFill>
                <a:latin typeface="Arial" panose="020B0604020202020204" pitchFamily="34" charset="0"/>
              </a:rPr>
              <a:t>1910: Albert Osborne publishes </a:t>
            </a:r>
            <a:r>
              <a:rPr lang="en-US" altLang="en-US" sz="2000" b="1" i="1" dirty="0" smtClean="0">
                <a:solidFill>
                  <a:schemeClr val="accent1"/>
                </a:solidFill>
                <a:latin typeface="Arial" panose="020B0604020202020204" pitchFamily="34" charset="0"/>
              </a:rPr>
              <a:t>Questioned Documents</a:t>
            </a:r>
            <a:endParaRPr lang="en-US" altLang="en-US" sz="2000" b="1" i="1" dirty="0">
              <a:solidFill>
                <a:schemeClr val="accent1"/>
              </a:solidFill>
              <a:latin typeface="Arial" panose="020B0604020202020204" pitchFamily="34" charset="0"/>
            </a:endParaRPr>
          </a:p>
          <a:p>
            <a:pPr marL="336550" lvl="1" indent="-222250">
              <a:spcBef>
                <a:spcPct val="40000"/>
              </a:spcBef>
              <a:buClr>
                <a:schemeClr val="tx1"/>
              </a:buClr>
              <a:buNone/>
            </a:pPr>
            <a:r>
              <a:rPr lang="en-US" altLang="en-US" sz="2000" dirty="0" smtClean="0">
                <a:latin typeface="Arial" panose="020B0604020202020204" pitchFamily="34" charset="0"/>
              </a:rPr>
              <a:t>1920’s: </a:t>
            </a:r>
            <a:r>
              <a:rPr lang="en-US" altLang="en-US" sz="2000" dirty="0" err="1" smtClean="0">
                <a:latin typeface="Arial" panose="020B0604020202020204" pitchFamily="34" charset="0"/>
              </a:rPr>
              <a:t>Palaeontologist</a:t>
            </a:r>
            <a:r>
              <a:rPr lang="en-US" altLang="en-US" sz="2000" dirty="0" smtClean="0">
                <a:latin typeface="Arial" panose="020B0604020202020204" pitchFamily="34" charset="0"/>
              </a:rPr>
              <a:t> </a:t>
            </a:r>
            <a:r>
              <a:rPr lang="en-US" altLang="en-US" sz="2000" dirty="0" err="1" smtClean="0">
                <a:latin typeface="Arial" panose="020B0604020202020204" pitchFamily="34" charset="0"/>
              </a:rPr>
              <a:t>Gerasimov</a:t>
            </a:r>
            <a:r>
              <a:rPr lang="en-US" altLang="en-US" sz="2000" dirty="0" smtClean="0">
                <a:latin typeface="Arial" panose="020B0604020202020204" pitchFamily="34" charset="0"/>
              </a:rPr>
              <a:t> develops a method to reconstruct facial appearances from skulls</a:t>
            </a:r>
            <a:endParaRPr lang="en-US" altLang="en-US" sz="2000" dirty="0" smtClean="0">
              <a:latin typeface="Arial" panose="020B0604020202020204" pitchFamily="34" charset="0"/>
            </a:endParaRPr>
          </a:p>
        </p:txBody>
      </p:sp>
      <p:sp>
        <p:nvSpPr>
          <p:cNvPr id="12292" name="Rectangle 4"/>
          <p:cNvSpPr>
            <a:spLocks noChangeArrowheads="1"/>
          </p:cNvSpPr>
          <p:nvPr/>
        </p:nvSpPr>
        <p:spPr bwMode="auto">
          <a:xfrm>
            <a:off x="1981200" y="1295401"/>
            <a:ext cx="4572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defRPr>
            </a:lvl9pPr>
          </a:lstStyle>
          <a:p>
            <a:pPr algn="l"/>
            <a:endParaRPr lang="en-US" altLang="en-US"/>
          </a:p>
        </p:txBody>
      </p:sp>
      <p:pic>
        <p:nvPicPr>
          <p:cNvPr id="12294" name="Picture 6" descr="U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7868" y="349250"/>
            <a:ext cx="1295400" cy="1182688"/>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82880" y="171450"/>
            <a:ext cx="8596668" cy="1320800"/>
          </a:xfrm>
        </p:spPr>
        <p:txBody>
          <a:bodyPr>
            <a:normAutofit fontScale="90000"/>
          </a:bodyPr>
          <a:lstStyle/>
          <a:p>
            <a:r>
              <a:rPr lang="en-US" altLang="en-US" b="1" dirty="0"/>
              <a:t>Major Developments in the History of Forensic Science, </a:t>
            </a:r>
            <a:r>
              <a:rPr lang="en-US" altLang="en-US" b="1" i="1" dirty="0"/>
              <a:t>continued</a:t>
            </a:r>
            <a:r>
              <a:rPr lang="en-US" altLang="en-US" b="1" dirty="0"/>
              <a:t/>
            </a:r>
            <a:br>
              <a:rPr lang="en-US" altLang="en-US" b="1" dirty="0"/>
            </a:br>
            <a:endParaRPr lang="en-US" dirty="0"/>
          </a:p>
        </p:txBody>
      </p:sp>
    </p:spTree>
    <p:extLst>
      <p:ext uri="{BB962C8B-B14F-4D97-AF65-F5344CB8AC3E}">
        <p14:creationId xmlns:p14="http://schemas.microsoft.com/office/powerpoint/2010/main" val="3889346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914400" y="1386523"/>
            <a:ext cx="10081260" cy="5288597"/>
          </a:xfrm>
          <a:solidFill>
            <a:schemeClr val="accent1">
              <a:lumMod val="20000"/>
              <a:lumOff val="80000"/>
            </a:schemeClr>
          </a:solidFill>
        </p:spPr>
        <p:txBody>
          <a:bodyPr>
            <a:normAutofit/>
          </a:bodyPr>
          <a:lstStyle/>
          <a:p>
            <a:pPr marL="336550" lvl="1" indent="-222250">
              <a:spcBef>
                <a:spcPct val="40000"/>
              </a:spcBef>
              <a:buClr>
                <a:schemeClr val="tx1"/>
              </a:buClr>
              <a:buNone/>
            </a:pPr>
            <a:r>
              <a:rPr lang="en-US" altLang="en-US" sz="2000" dirty="0">
                <a:latin typeface="Arial" panose="020B0604020202020204" pitchFamily="34" charset="0"/>
                <a:cs typeface="Arial" panose="020B0604020202020204" pitchFamily="34" charset="0"/>
              </a:rPr>
              <a:t>1922:</a:t>
            </a:r>
            <a:r>
              <a:rPr lang="en-US" altLang="en-US" sz="2000" b="0" dirty="0" smtClean="0">
                <a:latin typeface="Arial" panose="020B0604020202020204" pitchFamily="34" charset="0"/>
                <a:cs typeface="Arial" panose="020B0604020202020204" pitchFamily="34" charset="0"/>
              </a:rPr>
              <a:t> Francis Aston developed the mass spectrometer.</a:t>
            </a:r>
          </a:p>
          <a:p>
            <a:pPr marL="336550" lvl="1" indent="-222250">
              <a:spcBef>
                <a:spcPct val="40000"/>
              </a:spcBef>
              <a:buClr>
                <a:schemeClr val="tx1"/>
              </a:buClr>
              <a:buNone/>
            </a:pPr>
            <a:r>
              <a:rPr lang="en-US" altLang="en-US" sz="2000" b="1" dirty="0" smtClean="0">
                <a:solidFill>
                  <a:schemeClr val="accent1"/>
                </a:solidFill>
                <a:latin typeface="Arial" panose="020B0604020202020204" pitchFamily="34" charset="0"/>
                <a:cs typeface="Arial" panose="020B0604020202020204" pitchFamily="34" charset="0"/>
              </a:rPr>
              <a:t>1932: The FBI crime laboratory is created</a:t>
            </a:r>
          </a:p>
          <a:p>
            <a:pPr marL="336550" lvl="1" indent="-222250">
              <a:spcBef>
                <a:spcPct val="40000"/>
              </a:spcBef>
              <a:buClr>
                <a:schemeClr val="tx1"/>
              </a:buClr>
              <a:buNone/>
            </a:pPr>
            <a:r>
              <a:rPr lang="en-US" altLang="en-US" sz="2000" b="1" dirty="0" smtClean="0">
                <a:solidFill>
                  <a:schemeClr val="accent1"/>
                </a:solidFill>
                <a:latin typeface="Arial" panose="020B0604020202020204" pitchFamily="34" charset="0"/>
                <a:cs typeface="Arial" panose="020B0604020202020204" pitchFamily="34" charset="0"/>
              </a:rPr>
              <a:t>1959</a:t>
            </a:r>
            <a:r>
              <a:rPr lang="en-US" altLang="en-US" sz="2000" b="1" dirty="0">
                <a:solidFill>
                  <a:schemeClr val="accent1"/>
                </a:solidFill>
                <a:latin typeface="Arial" panose="020B0604020202020204" pitchFamily="34" charset="0"/>
                <a:cs typeface="Arial" panose="020B0604020202020204" pitchFamily="34" charset="0"/>
              </a:rPr>
              <a:t>:</a:t>
            </a:r>
            <a:r>
              <a:rPr lang="en-US" altLang="en-US" sz="2000" b="1" dirty="0" smtClean="0">
                <a:solidFill>
                  <a:schemeClr val="accent1"/>
                </a:solidFill>
                <a:latin typeface="Arial" panose="020B0604020202020204" pitchFamily="34" charset="0"/>
                <a:cs typeface="Arial" panose="020B0604020202020204" pitchFamily="34" charset="0"/>
              </a:rPr>
              <a:t> James Watson and Francis Crick </a:t>
            </a:r>
            <a:r>
              <a:rPr lang="en-US" altLang="en-US" sz="2000" b="1" dirty="0" smtClean="0">
                <a:solidFill>
                  <a:schemeClr val="accent1"/>
                </a:solidFill>
                <a:latin typeface="Arial" panose="020B0604020202020204" pitchFamily="34" charset="0"/>
                <a:cs typeface="Arial" panose="020B0604020202020204" pitchFamily="34" charset="0"/>
              </a:rPr>
              <a:t>discovered </a:t>
            </a:r>
            <a:r>
              <a:rPr lang="en-US" altLang="en-US" sz="2000" b="1" dirty="0" smtClean="0">
                <a:solidFill>
                  <a:schemeClr val="accent1"/>
                </a:solidFill>
                <a:latin typeface="Arial" panose="020B0604020202020204" pitchFamily="34" charset="0"/>
                <a:cs typeface="Arial" panose="020B0604020202020204" pitchFamily="34" charset="0"/>
              </a:rPr>
              <a:t>the DNA double helix.</a:t>
            </a:r>
          </a:p>
          <a:p>
            <a:pPr marL="336550" lvl="1" indent="-222250">
              <a:spcBef>
                <a:spcPct val="40000"/>
              </a:spcBef>
              <a:buClr>
                <a:schemeClr val="tx1"/>
              </a:buClr>
              <a:buNone/>
            </a:pPr>
            <a:r>
              <a:rPr lang="en-US" altLang="en-US" sz="2000" dirty="0" smtClean="0">
                <a:latin typeface="Arial" panose="020B0604020202020204" pitchFamily="34" charset="0"/>
                <a:cs typeface="Arial" panose="020B0604020202020204" pitchFamily="34" charset="0"/>
              </a:rPr>
              <a:t>1972: The Forensic Anthropology Center (aka “The Body Farm”) is started at the University of Tennessee. </a:t>
            </a:r>
          </a:p>
          <a:p>
            <a:pPr marL="336550" lvl="1" indent="-222250">
              <a:spcBef>
                <a:spcPct val="40000"/>
              </a:spcBef>
              <a:buClr>
                <a:schemeClr val="tx1"/>
              </a:buClr>
              <a:buNone/>
            </a:pPr>
            <a:r>
              <a:rPr lang="en-US" altLang="en-US" sz="2000" b="1" dirty="0" smtClean="0">
                <a:solidFill>
                  <a:schemeClr val="accent1"/>
                </a:solidFill>
                <a:latin typeface="Arial" panose="020B0604020202020204" pitchFamily="34" charset="0"/>
                <a:cs typeface="Arial" panose="020B0604020202020204" pitchFamily="34" charset="0"/>
              </a:rPr>
              <a:t>1975: Federal Rules of Evidence are enacted</a:t>
            </a:r>
            <a:endParaRPr lang="en-US" altLang="en-US" sz="2000" b="1" dirty="0" smtClean="0">
              <a:solidFill>
                <a:schemeClr val="accent1"/>
              </a:solidFill>
              <a:latin typeface="Arial" panose="020B0604020202020204" pitchFamily="34" charset="0"/>
              <a:cs typeface="Arial" panose="020B0604020202020204" pitchFamily="34" charset="0"/>
            </a:endParaRPr>
          </a:p>
          <a:p>
            <a:pPr marL="336550" lvl="1" indent="-222250">
              <a:spcBef>
                <a:spcPct val="40000"/>
              </a:spcBef>
              <a:buClr>
                <a:schemeClr val="tx1"/>
              </a:buClr>
              <a:buNone/>
            </a:pPr>
            <a:r>
              <a:rPr lang="en-US" altLang="en-US" sz="2000" dirty="0" smtClean="0">
                <a:latin typeface="Arial" panose="020B0604020202020204" pitchFamily="34" charset="0"/>
                <a:cs typeface="Arial" panose="020B0604020202020204" pitchFamily="34" charset="0"/>
              </a:rPr>
              <a:t>1977</a:t>
            </a:r>
            <a:r>
              <a:rPr lang="en-US" altLang="en-US" sz="2000" dirty="0">
                <a:latin typeface="Arial" panose="020B0604020202020204" pitchFamily="34" charset="0"/>
                <a:cs typeface="Arial" panose="020B0604020202020204" pitchFamily="34" charset="0"/>
              </a:rPr>
              <a:t>:</a:t>
            </a:r>
            <a:r>
              <a:rPr lang="en-US" altLang="en-US" sz="2000" b="0" dirty="0" smtClean="0">
                <a:latin typeface="Arial" panose="020B0604020202020204" pitchFamily="34" charset="0"/>
                <a:cs typeface="Arial" panose="020B0604020202020204" pitchFamily="34" charset="0"/>
              </a:rPr>
              <a:t> AFIS developed by the FBI; fully </a:t>
            </a:r>
            <a:r>
              <a:rPr lang="en-US" altLang="en-US" sz="2000" b="0" dirty="0" smtClean="0">
                <a:latin typeface="Arial" panose="020B0604020202020204" pitchFamily="34" charset="0"/>
                <a:cs typeface="Arial" panose="020B0604020202020204" pitchFamily="34" charset="0"/>
              </a:rPr>
              <a:t>automated </a:t>
            </a:r>
            <a:r>
              <a:rPr lang="en-US" altLang="en-US" sz="2000" b="0" dirty="0" smtClean="0">
                <a:latin typeface="Arial" panose="020B0604020202020204" pitchFamily="34" charset="0"/>
                <a:cs typeface="Arial" panose="020B0604020202020204" pitchFamily="34" charset="0"/>
              </a:rPr>
              <a:t>in 1996.</a:t>
            </a:r>
          </a:p>
          <a:p>
            <a:pPr marL="336550" lvl="1" indent="-222250">
              <a:spcBef>
                <a:spcPct val="40000"/>
              </a:spcBef>
              <a:buClr>
                <a:schemeClr val="tx1"/>
              </a:buClr>
              <a:buNone/>
            </a:pPr>
            <a:r>
              <a:rPr lang="en-US" altLang="en-US" sz="2000" b="1" dirty="0">
                <a:solidFill>
                  <a:schemeClr val="accent1"/>
                </a:solidFill>
                <a:latin typeface="Arial" panose="020B0604020202020204" pitchFamily="34" charset="0"/>
                <a:cs typeface="Arial" panose="020B0604020202020204" pitchFamily="34" charset="0"/>
              </a:rPr>
              <a:t>1984:</a:t>
            </a:r>
            <a:r>
              <a:rPr lang="en-US" altLang="en-US" sz="2000" b="1" dirty="0" smtClean="0">
                <a:solidFill>
                  <a:schemeClr val="accent1"/>
                </a:solidFill>
                <a:latin typeface="Arial" panose="020B0604020202020204" pitchFamily="34" charset="0"/>
                <a:cs typeface="Arial" panose="020B0604020202020204" pitchFamily="34" charset="0"/>
              </a:rPr>
              <a:t> </a:t>
            </a:r>
            <a:r>
              <a:rPr lang="en-US" altLang="en-US" sz="2000" b="1" dirty="0" err="1" smtClean="0">
                <a:solidFill>
                  <a:schemeClr val="accent1"/>
                </a:solidFill>
                <a:latin typeface="Arial" panose="020B0604020202020204" pitchFamily="34" charset="0"/>
                <a:cs typeface="Arial" panose="020B0604020202020204" pitchFamily="34" charset="0"/>
              </a:rPr>
              <a:t>Jeffreys</a:t>
            </a:r>
            <a:r>
              <a:rPr lang="en-US" altLang="en-US" sz="2000" b="1" dirty="0" smtClean="0">
                <a:solidFill>
                  <a:schemeClr val="accent1"/>
                </a:solidFill>
                <a:latin typeface="Arial" panose="020B0604020202020204" pitchFamily="34" charset="0"/>
                <a:cs typeface="Arial" panose="020B0604020202020204" pitchFamily="34" charset="0"/>
              </a:rPr>
              <a:t> developed and used the </a:t>
            </a:r>
            <a:r>
              <a:rPr lang="en-US" altLang="en-US" sz="2000" b="1" dirty="0" smtClean="0">
                <a:solidFill>
                  <a:schemeClr val="accent1"/>
                </a:solidFill>
                <a:latin typeface="Arial" panose="020B0604020202020204" pitchFamily="34" charset="0"/>
                <a:cs typeface="Arial" panose="020B0604020202020204" pitchFamily="34" charset="0"/>
              </a:rPr>
              <a:t>first </a:t>
            </a:r>
            <a:r>
              <a:rPr lang="en-US" altLang="en-US" sz="2000" b="1" dirty="0" smtClean="0">
                <a:solidFill>
                  <a:schemeClr val="accent1"/>
                </a:solidFill>
                <a:latin typeface="Arial" panose="020B0604020202020204" pitchFamily="34" charset="0"/>
                <a:cs typeface="Arial" panose="020B0604020202020204" pitchFamily="34" charset="0"/>
              </a:rPr>
              <a:t>DNA tests to be applied to a criminal </a:t>
            </a:r>
            <a:r>
              <a:rPr lang="en-US" altLang="en-US" sz="2000" b="1" dirty="0" smtClean="0">
                <a:solidFill>
                  <a:schemeClr val="accent1"/>
                </a:solidFill>
                <a:latin typeface="Arial" panose="020B0604020202020204" pitchFamily="34" charset="0"/>
                <a:cs typeface="Arial" panose="020B0604020202020204" pitchFamily="34" charset="0"/>
              </a:rPr>
              <a:t>case.</a:t>
            </a:r>
          </a:p>
          <a:p>
            <a:pPr marL="336550" lvl="1" indent="-222250">
              <a:spcBef>
                <a:spcPct val="40000"/>
              </a:spcBef>
              <a:buClr>
                <a:schemeClr val="tx1"/>
              </a:buClr>
              <a:buNone/>
            </a:pPr>
            <a:r>
              <a:rPr lang="en-US" altLang="en-US" sz="2000" dirty="0" smtClean="0">
                <a:latin typeface="Arial" panose="020B0604020202020204" pitchFamily="34" charset="0"/>
                <a:cs typeface="Arial" panose="020B0604020202020204" pitchFamily="34" charset="0"/>
              </a:rPr>
              <a:t>1986: The polymerase chain reaction (PCR) is developed to replicate DNA for forensics</a:t>
            </a:r>
          </a:p>
          <a:p>
            <a:pPr marL="336550" lvl="1" indent="-222250">
              <a:spcBef>
                <a:spcPct val="40000"/>
              </a:spcBef>
              <a:buClr>
                <a:schemeClr val="tx1"/>
              </a:buClr>
              <a:buNone/>
            </a:pPr>
            <a:r>
              <a:rPr lang="en-US" altLang="en-US" sz="2000" dirty="0" smtClean="0">
                <a:latin typeface="Arial" panose="020B0604020202020204" pitchFamily="34" charset="0"/>
                <a:cs typeface="Arial" panose="020B0604020202020204" pitchFamily="34" charset="0"/>
              </a:rPr>
              <a:t>1992: DNA short tandem repeats (STR) are used in forensic DNA analysis</a:t>
            </a:r>
          </a:p>
          <a:p>
            <a:pPr marL="336550" lvl="1" indent="-222250">
              <a:spcBef>
                <a:spcPct val="40000"/>
              </a:spcBef>
              <a:buClr>
                <a:schemeClr val="tx1"/>
              </a:buClr>
              <a:buNone/>
            </a:pPr>
            <a:r>
              <a:rPr lang="en-US" altLang="en-US" sz="2000" b="1" dirty="0" smtClean="0">
                <a:solidFill>
                  <a:schemeClr val="accent1"/>
                </a:solidFill>
                <a:latin typeface="Arial" panose="020B0604020202020204" pitchFamily="34" charset="0"/>
                <a:cs typeface="Arial" panose="020B0604020202020204" pitchFamily="34" charset="0"/>
              </a:rPr>
              <a:t>1998: FBI index of DNA profiles is formed, CODIS (combined DNA Index System)</a:t>
            </a:r>
            <a:endParaRPr lang="en-US" altLang="en-US" sz="2000" b="1" dirty="0">
              <a:solidFill>
                <a:schemeClr val="accent1"/>
              </a:solidFill>
              <a:latin typeface="Arial" panose="020B0604020202020204" pitchFamily="34" charset="0"/>
              <a:cs typeface="Arial" panose="020B0604020202020204" pitchFamily="34" charset="0"/>
            </a:endParaRPr>
          </a:p>
        </p:txBody>
      </p:sp>
      <p:sp>
        <p:nvSpPr>
          <p:cNvPr id="13316" name="Rectangle 4"/>
          <p:cNvSpPr>
            <a:spLocks noChangeArrowheads="1"/>
          </p:cNvSpPr>
          <p:nvPr/>
        </p:nvSpPr>
        <p:spPr bwMode="auto">
          <a:xfrm>
            <a:off x="1981200" y="1295401"/>
            <a:ext cx="4572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defRPr>
            </a:lvl9pPr>
          </a:lstStyle>
          <a:p>
            <a:pPr algn="l"/>
            <a:endParaRPr lang="en-US" altLang="en-US"/>
          </a:p>
        </p:txBody>
      </p:sp>
      <p:pic>
        <p:nvPicPr>
          <p:cNvPr id="13318"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9800"/>
            <a:ext cx="914400"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71412" y="293687"/>
            <a:ext cx="8596668" cy="619126"/>
          </a:xfrm>
        </p:spPr>
        <p:txBody>
          <a:bodyPr>
            <a:normAutofit fontScale="90000"/>
          </a:bodyPr>
          <a:lstStyle/>
          <a:p>
            <a:r>
              <a:rPr lang="en-US" altLang="en-US" b="1" dirty="0"/>
              <a:t>Major Developments in the History of Forensic Science, </a:t>
            </a:r>
            <a:r>
              <a:rPr lang="en-US" altLang="en-US" b="1" i="1" dirty="0"/>
              <a:t>continued</a:t>
            </a:r>
            <a:r>
              <a:rPr lang="en-US" altLang="en-US" b="1" dirty="0"/>
              <a:t/>
            </a:r>
            <a:br>
              <a:rPr lang="en-US" altLang="en-US" b="1" dirty="0"/>
            </a:br>
            <a:endParaRPr lang="en-US" dirty="0"/>
          </a:p>
        </p:txBody>
      </p:sp>
    </p:spTree>
    <p:extLst>
      <p:ext uri="{BB962C8B-B14F-4D97-AF65-F5344CB8AC3E}">
        <p14:creationId xmlns:p14="http://schemas.microsoft.com/office/powerpoint/2010/main" val="25082304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Forensic Scientists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97178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Forensic Science</a:t>
            </a:r>
            <a:br>
              <a:rPr lang="en-US" dirty="0"/>
            </a:br>
            <a:endParaRPr lang="en-US" dirty="0"/>
          </a:p>
        </p:txBody>
      </p:sp>
      <p:sp>
        <p:nvSpPr>
          <p:cNvPr id="3" name="Content Placeholder 2"/>
          <p:cNvSpPr>
            <a:spLocks noGrp="1"/>
          </p:cNvSpPr>
          <p:nvPr>
            <p:ph idx="1"/>
          </p:nvPr>
        </p:nvSpPr>
        <p:spPr>
          <a:xfrm>
            <a:off x="677334" y="2160589"/>
            <a:ext cx="6226386" cy="3880773"/>
          </a:xfrm>
        </p:spPr>
        <p:txBody>
          <a:bodyPr/>
          <a:lstStyle/>
          <a:p>
            <a:endParaRPr lang="en-US" dirty="0"/>
          </a:p>
          <a:p>
            <a:endParaRPr lang="en-US" dirty="0"/>
          </a:p>
          <a:p>
            <a:r>
              <a:rPr lang="en-US" sz="2800" dirty="0" smtClean="0"/>
              <a:t>Many people believe that Arthur Conan Doyle was the first to popularize forensic science with his Sherlock Holmes novels. The first, </a:t>
            </a:r>
            <a:r>
              <a:rPr lang="en-US" sz="2800" i="1" dirty="0" smtClean="0"/>
              <a:t>A Study in </a:t>
            </a:r>
            <a:r>
              <a:rPr lang="en-US" sz="2800" i="1" dirty="0" err="1" smtClean="0"/>
              <a:t>Scarlet,</a:t>
            </a:r>
            <a:r>
              <a:rPr lang="en-US" sz="2800" dirty="0" err="1" smtClean="0"/>
              <a:t>was</a:t>
            </a:r>
            <a:r>
              <a:rPr lang="en-US" sz="2800" dirty="0" smtClean="0"/>
              <a:t> published in 1887.</a:t>
            </a:r>
          </a:p>
          <a:p>
            <a:endParaRPr lang="en-US" dirty="0"/>
          </a:p>
        </p:txBody>
      </p:sp>
      <p:pic>
        <p:nvPicPr>
          <p:cNvPr id="1026" name="Picture 2" descr="http://cdn.mhpbooks.com/uploads/2013/03/sherlock-holm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3802" y="1564005"/>
            <a:ext cx="3619038" cy="4675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802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Mathieu </a:t>
            </a:r>
            <a:r>
              <a:rPr lang="en-US" dirty="0" err="1"/>
              <a:t>Orfila</a:t>
            </a:r>
            <a:r>
              <a:rPr lang="en-US" dirty="0"/>
              <a:t> (1787-1853)•</a:t>
            </a:r>
          </a:p>
        </p:txBody>
      </p:sp>
      <p:sp>
        <p:nvSpPr>
          <p:cNvPr id="3" name="Content Placeholder 2"/>
          <p:cNvSpPr>
            <a:spLocks noGrp="1"/>
          </p:cNvSpPr>
          <p:nvPr>
            <p:ph idx="1"/>
          </p:nvPr>
        </p:nvSpPr>
        <p:spPr>
          <a:xfrm>
            <a:off x="677334" y="2160589"/>
            <a:ext cx="6294966" cy="3880773"/>
          </a:xfrm>
        </p:spPr>
        <p:txBody>
          <a:bodyPr>
            <a:normAutofit/>
          </a:bodyPr>
          <a:lstStyle/>
          <a:p>
            <a:endParaRPr lang="en-US" sz="2800" dirty="0"/>
          </a:p>
          <a:p>
            <a:endParaRPr lang="en-US" sz="2800" dirty="0"/>
          </a:p>
          <a:p>
            <a:r>
              <a:rPr lang="en-US" sz="2800" dirty="0" smtClean="0"/>
              <a:t>Spanish </a:t>
            </a:r>
            <a:r>
              <a:rPr lang="en-US" sz="2800" dirty="0"/>
              <a:t>born but did work in </a:t>
            </a:r>
            <a:r>
              <a:rPr lang="en-US" sz="2800" dirty="0" smtClean="0"/>
              <a:t>France</a:t>
            </a:r>
          </a:p>
          <a:p>
            <a:r>
              <a:rPr lang="en-US" sz="2800" dirty="0" smtClean="0"/>
              <a:t>Father </a:t>
            </a:r>
            <a:r>
              <a:rPr lang="en-US" sz="2800" dirty="0"/>
              <a:t>of Forensic </a:t>
            </a:r>
            <a:r>
              <a:rPr lang="en-US" sz="2800" dirty="0" smtClean="0"/>
              <a:t>Toxicology</a:t>
            </a:r>
          </a:p>
          <a:p>
            <a:r>
              <a:rPr lang="en-US" sz="2800" dirty="0" smtClean="0"/>
              <a:t>1814 </a:t>
            </a:r>
            <a:r>
              <a:rPr lang="en-US" sz="2800" dirty="0"/>
              <a:t>published a Treatise on the detection of poisons</a:t>
            </a:r>
            <a:endParaRPr lang="en-US" sz="2800" dirty="0"/>
          </a:p>
        </p:txBody>
      </p:sp>
      <p:pic>
        <p:nvPicPr>
          <p:cNvPr id="4" name="Picture 3"/>
          <p:cNvPicPr>
            <a:picLocks noChangeAspect="1"/>
          </p:cNvPicPr>
          <p:nvPr/>
        </p:nvPicPr>
        <p:blipFill>
          <a:blip r:embed="rId2"/>
          <a:stretch>
            <a:fillRect/>
          </a:stretch>
        </p:blipFill>
        <p:spPr>
          <a:xfrm>
            <a:off x="7401264" y="1622271"/>
            <a:ext cx="4165895" cy="4952047"/>
          </a:xfrm>
          <a:prstGeom prst="rect">
            <a:avLst/>
          </a:prstGeom>
        </p:spPr>
      </p:pic>
    </p:spTree>
    <p:extLst>
      <p:ext uri="{BB962C8B-B14F-4D97-AF65-F5344CB8AC3E}">
        <p14:creationId xmlns:p14="http://schemas.microsoft.com/office/powerpoint/2010/main" val="1166409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Alphonse Bertillon (1853-1914</a:t>
            </a:r>
            <a:r>
              <a:rPr lang="en-US" dirty="0" smtClean="0"/>
              <a:t>)</a:t>
            </a:r>
            <a:endParaRPr lang="en-US" dirty="0"/>
          </a:p>
        </p:txBody>
      </p:sp>
      <p:sp>
        <p:nvSpPr>
          <p:cNvPr id="3" name="Content Placeholder 2"/>
          <p:cNvSpPr>
            <a:spLocks noGrp="1"/>
          </p:cNvSpPr>
          <p:nvPr>
            <p:ph idx="1"/>
          </p:nvPr>
        </p:nvSpPr>
        <p:spPr>
          <a:xfrm>
            <a:off x="677334" y="2160589"/>
            <a:ext cx="6752166" cy="3880773"/>
          </a:xfrm>
        </p:spPr>
        <p:txBody>
          <a:bodyPr>
            <a:normAutofit/>
          </a:bodyPr>
          <a:lstStyle/>
          <a:p>
            <a:endParaRPr lang="en-US" sz="2400" dirty="0"/>
          </a:p>
          <a:p>
            <a:endParaRPr lang="en-US" sz="2400" dirty="0"/>
          </a:p>
          <a:p>
            <a:r>
              <a:rPr lang="en-US" sz="2400" dirty="0" smtClean="0"/>
              <a:t>French Scientist</a:t>
            </a:r>
          </a:p>
          <a:p>
            <a:r>
              <a:rPr lang="en-US" sz="2400" dirty="0" smtClean="0"/>
              <a:t>1879 </a:t>
            </a:r>
            <a:r>
              <a:rPr lang="en-US" sz="2400" dirty="0"/>
              <a:t>devised first system of person ID using a series of body </a:t>
            </a:r>
            <a:r>
              <a:rPr lang="en-US" sz="2400" dirty="0" smtClean="0"/>
              <a:t>measurements</a:t>
            </a:r>
          </a:p>
          <a:p>
            <a:r>
              <a:rPr lang="en-US" sz="2400" dirty="0" smtClean="0"/>
              <a:t>Devised </a:t>
            </a:r>
            <a:r>
              <a:rPr lang="en-US" sz="2400" dirty="0"/>
              <a:t>the first crime scene kit –still used today</a:t>
            </a:r>
            <a:endParaRPr lang="en-US" sz="2400" dirty="0"/>
          </a:p>
        </p:txBody>
      </p:sp>
      <p:pic>
        <p:nvPicPr>
          <p:cNvPr id="4" name="Picture 3"/>
          <p:cNvPicPr>
            <a:picLocks noChangeAspect="1"/>
          </p:cNvPicPr>
          <p:nvPr/>
        </p:nvPicPr>
        <p:blipFill>
          <a:blip r:embed="rId2"/>
          <a:stretch>
            <a:fillRect/>
          </a:stretch>
        </p:blipFill>
        <p:spPr>
          <a:xfrm>
            <a:off x="7863305" y="2028140"/>
            <a:ext cx="3514115" cy="4145669"/>
          </a:xfrm>
          <a:prstGeom prst="rect">
            <a:avLst/>
          </a:prstGeom>
        </p:spPr>
      </p:pic>
    </p:spTree>
    <p:extLst>
      <p:ext uri="{BB962C8B-B14F-4D97-AF65-F5344CB8AC3E}">
        <p14:creationId xmlns:p14="http://schemas.microsoft.com/office/powerpoint/2010/main" val="66273931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TotalTime>
  <Words>1147</Words>
  <Application>Microsoft Office PowerPoint</Application>
  <PresentationFormat>Widescreen</PresentationFormat>
  <Paragraphs>133</Paragraphs>
  <Slides>21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Trebuchet MS</vt:lpstr>
      <vt:lpstr>Wingdings 3</vt:lpstr>
      <vt:lpstr>Facet</vt:lpstr>
      <vt:lpstr>History of Forensic Science</vt:lpstr>
      <vt:lpstr>Major Developments in the History of Forensic Science </vt:lpstr>
      <vt:lpstr>Major Developments in the History of Forensic Science, continued </vt:lpstr>
      <vt:lpstr>Major Developments in the History of Forensic Science, continued </vt:lpstr>
      <vt:lpstr>Major Developments in the History of Forensic Science, continued </vt:lpstr>
      <vt:lpstr>Forensic Scientists</vt:lpstr>
      <vt:lpstr>History of Forensic Science </vt:lpstr>
      <vt:lpstr>Mathieu Orfila (1787-1853)•</vt:lpstr>
      <vt:lpstr>Alphonse Bertillon (1853-1914)</vt:lpstr>
      <vt:lpstr>Anthropometry</vt:lpstr>
      <vt:lpstr>Will West/William West </vt:lpstr>
      <vt:lpstr>Francis) Galton (1822-1911)</vt:lpstr>
      <vt:lpstr>Karl Landsteiner (1868-1943)</vt:lpstr>
      <vt:lpstr>Leone Lattes (1887-1954) </vt:lpstr>
      <vt:lpstr>Calvin Goddard (1891-1955) </vt:lpstr>
      <vt:lpstr>Albert S. Osborn (1858-1946) </vt:lpstr>
      <vt:lpstr>Hans Gross (1847-1915) </vt:lpstr>
      <vt:lpstr>Edmond Locard (1877-1966) </vt:lpstr>
      <vt:lpstr>Locard’s Exchange Principle </vt:lpstr>
      <vt:lpstr>Paul Kirk (1902-1970)•</vt:lpstr>
      <vt:lpstr>J. Edgar Hoover (1895-1972) </vt:lpstr>
    </vt:vector>
  </TitlesOfParts>
  <Company>Academy School District #20</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Forensic Science</dc:title>
  <dc:creator>Kristi Follett</dc:creator>
  <cp:lastModifiedBy>Kristi Follett</cp:lastModifiedBy>
  <cp:revision>14</cp:revision>
  <dcterms:created xsi:type="dcterms:W3CDTF">2014-08-15T21:35:18Z</dcterms:created>
  <dcterms:modified xsi:type="dcterms:W3CDTF">2014-08-18T20:22:50Z</dcterms:modified>
</cp:coreProperties>
</file>